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0"/>
  </p:notesMasterIdLst>
  <p:sldIdLst>
    <p:sldId id="561" r:id="rId2"/>
    <p:sldId id="448" r:id="rId3"/>
    <p:sldId id="547" r:id="rId4"/>
    <p:sldId id="431" r:id="rId5"/>
    <p:sldId id="601" r:id="rId6"/>
    <p:sldId id="548" r:id="rId7"/>
    <p:sldId id="549" r:id="rId8"/>
    <p:sldId id="478" r:id="rId9"/>
    <p:sldId id="479" r:id="rId10"/>
    <p:sldId id="480" r:id="rId11"/>
    <p:sldId id="481" r:id="rId12"/>
    <p:sldId id="482" r:id="rId13"/>
    <p:sldId id="550" r:id="rId14"/>
    <p:sldId id="483" r:id="rId15"/>
    <p:sldId id="484" r:id="rId16"/>
    <p:sldId id="485" r:id="rId17"/>
    <p:sldId id="486" r:id="rId18"/>
    <p:sldId id="487" r:id="rId19"/>
    <p:sldId id="488" r:id="rId20"/>
    <p:sldId id="489" r:id="rId21"/>
    <p:sldId id="505" r:id="rId22"/>
    <p:sldId id="491" r:id="rId23"/>
    <p:sldId id="506" r:id="rId24"/>
    <p:sldId id="493" r:id="rId25"/>
    <p:sldId id="508" r:id="rId26"/>
    <p:sldId id="557" r:id="rId27"/>
    <p:sldId id="456" r:id="rId28"/>
    <p:sldId id="509" r:id="rId29"/>
    <p:sldId id="510" r:id="rId30"/>
    <p:sldId id="512" r:id="rId31"/>
    <p:sldId id="513" r:id="rId32"/>
    <p:sldId id="435" r:id="rId33"/>
    <p:sldId id="494" r:id="rId34"/>
    <p:sldId id="545" r:id="rId35"/>
    <p:sldId id="496" r:id="rId36"/>
    <p:sldId id="468" r:id="rId37"/>
    <p:sldId id="514" r:id="rId38"/>
    <p:sldId id="469" r:id="rId39"/>
    <p:sldId id="471" r:id="rId40"/>
    <p:sldId id="515" r:id="rId41"/>
    <p:sldId id="562" r:id="rId42"/>
    <p:sldId id="563" r:id="rId43"/>
    <p:sldId id="597" r:id="rId44"/>
    <p:sldId id="592" r:id="rId45"/>
    <p:sldId id="566" r:id="rId46"/>
    <p:sldId id="567" r:id="rId47"/>
    <p:sldId id="573" r:id="rId48"/>
    <p:sldId id="593" r:id="rId49"/>
    <p:sldId id="569" r:id="rId50"/>
    <p:sldId id="594" r:id="rId51"/>
    <p:sldId id="571" r:id="rId52"/>
    <p:sldId id="595" r:id="rId53"/>
    <p:sldId id="572" r:id="rId54"/>
    <p:sldId id="598" r:id="rId55"/>
    <p:sldId id="574" r:id="rId56"/>
    <p:sldId id="599" r:id="rId57"/>
    <p:sldId id="596" r:id="rId58"/>
    <p:sldId id="576" r:id="rId59"/>
    <p:sldId id="577" r:id="rId60"/>
    <p:sldId id="578" r:id="rId61"/>
    <p:sldId id="580" r:id="rId62"/>
    <p:sldId id="581" r:id="rId63"/>
    <p:sldId id="583" r:id="rId64"/>
    <p:sldId id="584" r:id="rId65"/>
    <p:sldId id="586" r:id="rId66"/>
    <p:sldId id="587" r:id="rId67"/>
    <p:sldId id="438" r:id="rId68"/>
    <p:sldId id="501" r:id="rId69"/>
    <p:sldId id="497" r:id="rId70"/>
    <p:sldId id="499" r:id="rId71"/>
    <p:sldId id="558" r:id="rId72"/>
    <p:sldId id="445" r:id="rId73"/>
    <p:sldId id="559" r:id="rId74"/>
    <p:sldId id="429" r:id="rId75"/>
    <p:sldId id="503" r:id="rId76"/>
    <p:sldId id="432" r:id="rId77"/>
    <p:sldId id="345" r:id="rId78"/>
    <p:sldId id="439" r:id="rId79"/>
  </p:sldIdLst>
  <p:sldSz cx="9144000" cy="5143500" type="screen16x9"/>
  <p:notesSz cx="6985000" cy="9271000"/>
  <p:embeddedFontLst>
    <p:embeddedFont>
      <p:font typeface="Raleway" panose="020B0604020202020204" charset="0"/>
      <p:regular r:id="rId81"/>
      <p:bold r:id="rId82"/>
      <p:italic r:id="rId83"/>
      <p:boldItalic r:id="rId84"/>
    </p:embeddedFont>
    <p:embeddedFont>
      <p:font typeface="Lato"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BF347C5-4401-4EB8-AD10-9296FB742575}">
  <a:tblStyle styleId="{4BF347C5-4401-4EB8-AD10-9296FB7425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5730" autoAdjust="0"/>
  </p:normalViewPr>
  <p:slideViewPr>
    <p:cSldViewPr snapToGrid="0">
      <p:cViewPr varScale="1">
        <p:scale>
          <a:sx n="61" d="100"/>
          <a:sy n="61" d="100"/>
        </p:scale>
        <p:origin x="-78" y="-81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image" Target="../media/image24.png"/></Relationships>
</file>

<file path=ppt/diagrams/_rels/data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image" Target="../media/image24.png"/></Relationships>
</file>

<file path=ppt/diagrams/_rels/data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4.png"/></Relationships>
</file>

<file path=ppt/diagrams/_rels/data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image" Target="../media/image24.png"/></Relationships>
</file>

<file path=ppt/diagrams/_rels/data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image" Target="../media/image24.png"/></Relationships>
</file>

<file path=ppt/diagrams/_rels/data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ata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gif"/><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Council Buying or Contracting</a:t>
          </a:r>
        </a:p>
        <a:p>
          <a:pPr>
            <a:lnSpc>
              <a:spcPct val="100000"/>
            </a:lnSpc>
            <a:spcAft>
              <a:spcPts val="0"/>
            </a:spcAft>
          </a:pPr>
          <a:r>
            <a:rPr lang="en-US" sz="2000" dirty="0" smtClean="0">
              <a:latin typeface="Raleway" panose="020B0604020202020204" charset="0"/>
            </a:rPr>
            <a:t>\with CM Related Entity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r>
            <a:rPr lang="en-US" sz="2000" dirty="0" smtClean="0">
              <a:latin typeface="Raleway" panose="020B0604020202020204" charset="0"/>
            </a:rPr>
            <a:t>CM Related Entity</a:t>
          </a:r>
        </a:p>
        <a:p>
          <a:pPr>
            <a:lnSpc>
              <a:spcPct val="100000"/>
            </a:lnSpc>
            <a:spcAft>
              <a:spcPts val="0"/>
            </a:spcAft>
          </a:pPr>
          <a:r>
            <a:rPr lang="en-US" sz="2000" dirty="0" smtClean="0">
              <a:latin typeface="Raleway" panose="020B0604020202020204" charset="0"/>
            </a:rPr>
            <a:t>Selling </a:t>
          </a:r>
        </a:p>
        <a:p>
          <a:pPr>
            <a:lnSpc>
              <a:spcPct val="100000"/>
            </a:lnSpc>
            <a:spcAft>
              <a:spcPts val="0"/>
            </a:spcAft>
          </a:pPr>
          <a:r>
            <a:rPr lang="en-US" sz="2000" dirty="0" smtClean="0">
              <a:latin typeface="Raleway" panose="020B0604020202020204" charset="0"/>
            </a:rPr>
            <a:t>to City</a:t>
          </a:r>
          <a:endParaRPr lang="en-US" sz="20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11E72894-1595-4411-9E88-635C2F0B184C}">
      <dgm:prSet phldrT="[Text]" custT="1"/>
      <dgm:spPr/>
      <dgm:t>
        <a:bodyPr/>
        <a:lstStyle/>
        <a:p>
          <a:pPr>
            <a:lnSpc>
              <a:spcPct val="100000"/>
            </a:lnSpc>
            <a:spcAft>
              <a:spcPts val="0"/>
            </a:spcAft>
          </a:pPr>
          <a:r>
            <a:rPr lang="en-US" sz="2000" dirty="0" smtClean="0">
              <a:latin typeface="Raleway" panose="020B0604020202020204" charset="0"/>
            </a:rPr>
            <a:t>CM Working with Entity that Works with City</a:t>
          </a:r>
        </a:p>
      </dgm:t>
    </dgm:pt>
    <dgm:pt modelId="{2DEA965C-180D-4F66-9A5A-59557C832B40}" type="parTrans" cxnId="{B7F8120B-F43B-4755-8F51-13F7A1416492}">
      <dgm:prSet/>
      <dgm:spPr/>
      <dgm:t>
        <a:bodyPr/>
        <a:lstStyle/>
        <a:p>
          <a:endParaRPr lang="en-US"/>
        </a:p>
      </dgm:t>
    </dgm:pt>
    <dgm:pt modelId="{850B1288-C1A8-43F8-B656-5FB290981BC1}" type="sibTrans" cxnId="{B7F8120B-F43B-4755-8F51-13F7A1416492}">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FlipVert="1" custScaleX="9063" custScaleY="48610" custLinFactNeighborX="476" custLinFactNeighborY="-40020"/>
      <dgm:spPr>
        <a:prstGeom prst="rightArrow">
          <a:avLst/>
        </a:prstGeom>
        <a:solidFill>
          <a:srgbClr val="FF0000"/>
        </a:solidFill>
        <a:ln>
          <a:solidFill>
            <a:srgbClr val="FF0000"/>
          </a:solidFill>
        </a:ln>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3"/>
      <dgm:spPr/>
      <dgm:t>
        <a:bodyPr/>
        <a:lstStyle/>
        <a:p>
          <a:endParaRPr lang="en-US"/>
        </a:p>
      </dgm:t>
    </dgm:pt>
    <dgm:pt modelId="{7B515FE9-1DA3-4A0A-A488-EC1E5427BCB8}" type="pres">
      <dgm:prSet presAssocID="{787FCF6A-7BF5-4C30-B06C-FE07236A903B}" presName="nodeTx" presStyleLbl="node1" presStyleIdx="0" presStyleCnt="3">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3"/>
      <dgm:spPr/>
    </dgm:pt>
    <dgm:pt modelId="{24756CFC-8C35-47B6-BFDC-1B4E60147AE7}" type="pres">
      <dgm:prSet presAssocID="{787FCF6A-7BF5-4C30-B06C-FE07236A903B}" presName="imagNode" presStyleLbl="fgImgPlac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3" custScaleX="99425" custScaleY="100000" custLinFactNeighborX="3"/>
      <dgm:spPr/>
      <dgm:t>
        <a:bodyPr/>
        <a:lstStyle/>
        <a:p>
          <a:endParaRPr lang="en-US"/>
        </a:p>
      </dgm:t>
    </dgm:pt>
    <dgm:pt modelId="{4206DFE4-D184-49FD-999E-BCF761DDA1E5}" type="pres">
      <dgm:prSet presAssocID="{F28AD98E-F061-4036-9E16-51554CB466BD}" presName="nodeTx" presStyleLbl="node1" presStyleIdx="1" presStyleCnt="3">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3"/>
      <dgm:spPr/>
    </dgm:pt>
    <dgm:pt modelId="{2336283D-08C6-4DD0-83A9-8B6939428B85}" type="pres">
      <dgm:prSet presAssocID="{F28AD98E-F061-4036-9E16-51554CB466B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person one holding a credit card and person two holding a shopping bag illustrating a Council Member selling something to the City.&#10;"/>
        </a:ext>
      </dgm:extLst>
    </dgm:pt>
    <dgm:pt modelId="{16CF0C4F-9620-4115-AA5E-C28756215528}" type="pres">
      <dgm:prSet presAssocID="{1BAD0B93-9395-491B-AA61-584BDF2950D0}" presName="sibTrans" presStyleLbl="sibTrans2D1" presStyleIdx="0" presStyleCnt="0"/>
      <dgm:spPr/>
      <dgm:t>
        <a:bodyPr/>
        <a:lstStyle/>
        <a:p>
          <a:endParaRPr lang="en-US"/>
        </a:p>
      </dgm:t>
    </dgm:pt>
    <dgm:pt modelId="{6A67EC66-A8EB-4910-92DD-175FCDB6911A}" type="pres">
      <dgm:prSet presAssocID="{11E72894-1595-4411-9E88-635C2F0B184C}" presName="compNode" presStyleCnt="0"/>
      <dgm:spPr/>
    </dgm:pt>
    <dgm:pt modelId="{2FD96D3A-A7AA-4120-81C4-66AA6B9DC98D}" type="pres">
      <dgm:prSet presAssocID="{11E72894-1595-4411-9E88-635C2F0B184C}" presName="bkgdShape" presStyleLbl="node1" presStyleIdx="2" presStyleCnt="3"/>
      <dgm:spPr/>
      <dgm:t>
        <a:bodyPr/>
        <a:lstStyle/>
        <a:p>
          <a:endParaRPr lang="en-US"/>
        </a:p>
      </dgm:t>
    </dgm:pt>
    <dgm:pt modelId="{1E9C9DEE-CAE4-42CF-9BEA-C1B896A8EDDD}" type="pres">
      <dgm:prSet presAssocID="{11E72894-1595-4411-9E88-635C2F0B184C}" presName="nodeTx" presStyleLbl="node1" presStyleIdx="2" presStyleCnt="3">
        <dgm:presLayoutVars>
          <dgm:bulletEnabled val="1"/>
        </dgm:presLayoutVars>
      </dgm:prSet>
      <dgm:spPr/>
      <dgm:t>
        <a:bodyPr/>
        <a:lstStyle/>
        <a:p>
          <a:endParaRPr lang="en-US"/>
        </a:p>
      </dgm:t>
    </dgm:pt>
    <dgm:pt modelId="{AED74CF0-D521-451B-BA10-2CF661F9EC96}" type="pres">
      <dgm:prSet presAssocID="{11E72894-1595-4411-9E88-635C2F0B184C}" presName="invisiNode" presStyleLbl="node1" presStyleIdx="2" presStyleCnt="3"/>
      <dgm:spPr/>
    </dgm:pt>
    <dgm:pt modelId="{F3992E49-861B-4E47-A701-8929754EE136}" type="pres">
      <dgm:prSet presAssocID="{11E72894-1595-4411-9E88-635C2F0B184C}" presName="imagNode" presStyleLbl="fgImgPlace1" presStyleIdx="2"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Two business people shake hands illustrating a Council Member working with a business that in turn does business with the City.&#10;"/>
        </a:ext>
      </dgm:extLst>
    </dgm:pt>
  </dgm:ptLst>
  <dgm:cxnLst>
    <dgm:cxn modelId="{B7F8120B-F43B-4755-8F51-13F7A1416492}" srcId="{317A3860-05D3-432E-8C82-043D564D7C05}" destId="{11E72894-1595-4411-9E88-635C2F0B184C}" srcOrd="2" destOrd="0" parTransId="{2DEA965C-180D-4F66-9A5A-59557C832B40}" sibTransId="{850B1288-C1A8-43F8-B656-5FB290981BC1}"/>
    <dgm:cxn modelId="{70CF1FF1-6D9A-44B7-8F9C-53816FE9FD28}" srcId="{317A3860-05D3-432E-8C82-043D564D7C05}" destId="{787FCF6A-7BF5-4C30-B06C-FE07236A903B}" srcOrd="0" destOrd="0" parTransId="{E87C30B4-850A-4164-8FDD-E31FDFE588C9}" sibTransId="{50F76D71-3696-40AC-8863-FFF89D66E93E}"/>
    <dgm:cxn modelId="{CE07EFBD-94F8-4F62-BDBD-C754039246B4}" type="presOf" srcId="{50F76D71-3696-40AC-8863-FFF89D66E93E}" destId="{CFAAD270-9425-4551-BDF2-E44FF971EC3F}" srcOrd="0" destOrd="0" presId="urn:microsoft.com/office/officeart/2005/8/layout/hList7"/>
    <dgm:cxn modelId="{8FD3129C-A8BF-4221-84F2-6B2341BE2BD0}" type="presOf" srcId="{11E72894-1595-4411-9E88-635C2F0B184C}" destId="{1E9C9DEE-CAE4-42CF-9BEA-C1B896A8EDDD}" srcOrd="1" destOrd="0" presId="urn:microsoft.com/office/officeart/2005/8/layout/hList7"/>
    <dgm:cxn modelId="{28CEE275-FA11-4384-9592-AE9D715C4B6D}" type="presOf" srcId="{F28AD98E-F061-4036-9E16-51554CB466BD}" destId="{4206DFE4-D184-49FD-999E-BCF761DDA1E5}" srcOrd="1"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33589636-A059-47AB-9BF9-59591CFD113C}" type="presOf" srcId="{11E72894-1595-4411-9E88-635C2F0B184C}" destId="{2FD96D3A-A7AA-4120-81C4-66AA6B9DC98D}" srcOrd="0" destOrd="0" presId="urn:microsoft.com/office/officeart/2005/8/layout/hList7"/>
    <dgm:cxn modelId="{2A7868F1-64F3-4AE2-B640-226E00969EB5}" type="presOf" srcId="{1BAD0B93-9395-491B-AA61-584BDF2950D0}" destId="{16CF0C4F-9620-4115-AA5E-C28756215528}" srcOrd="0" destOrd="0" presId="urn:microsoft.com/office/officeart/2005/8/layout/hList7"/>
    <dgm:cxn modelId="{B235271F-71A3-4444-96AC-2C6F46704F1D}" type="presOf" srcId="{F28AD98E-F061-4036-9E16-51554CB466BD}" destId="{098EAAE2-44F6-4DD4-A6AF-ADA9A35B2206}" srcOrd="0" destOrd="0" presId="urn:microsoft.com/office/officeart/2005/8/layout/hList7"/>
    <dgm:cxn modelId="{7B23E881-CB87-4243-AE50-6AF5D1A2CE1F}" type="presOf" srcId="{787FCF6A-7BF5-4C30-B06C-FE07236A903B}" destId="{367B10EB-202B-40FE-9A19-19D7EDF26D97}" srcOrd="0" destOrd="0" presId="urn:microsoft.com/office/officeart/2005/8/layout/hList7"/>
    <dgm:cxn modelId="{B2449909-C8D3-4D53-ACB9-EACFE5F9F44F}" type="presOf" srcId="{317A3860-05D3-432E-8C82-043D564D7C05}" destId="{8BFD152F-FFF7-4BC6-98A2-7EF4230EEABE}" srcOrd="0" destOrd="0" presId="urn:microsoft.com/office/officeart/2005/8/layout/hList7"/>
    <dgm:cxn modelId="{6EFD5946-F918-4526-8596-BC3B7F370585}" type="presOf" srcId="{787FCF6A-7BF5-4C30-B06C-FE07236A903B}" destId="{7B515FE9-1DA3-4A0A-A488-EC1E5427BCB8}" srcOrd="1" destOrd="0" presId="urn:microsoft.com/office/officeart/2005/8/layout/hList7"/>
    <dgm:cxn modelId="{BC61FBAC-861C-4C70-A005-A37C0A85E60F}" type="presParOf" srcId="{8BFD152F-FFF7-4BC6-98A2-7EF4230EEABE}" destId="{27A41061-D7B7-444B-AE9F-2EAA58210192}" srcOrd="0" destOrd="0" presId="urn:microsoft.com/office/officeart/2005/8/layout/hList7"/>
    <dgm:cxn modelId="{A7AE8CF4-B15E-4F76-9E55-A4505A062310}" type="presParOf" srcId="{8BFD152F-FFF7-4BC6-98A2-7EF4230EEABE}" destId="{F44CC6E6-890C-4D7B-9145-6F675692DF5D}" srcOrd="1" destOrd="0" presId="urn:microsoft.com/office/officeart/2005/8/layout/hList7"/>
    <dgm:cxn modelId="{4B7F2223-BC4E-4627-B20B-8614979D685E}" type="presParOf" srcId="{F44CC6E6-890C-4D7B-9145-6F675692DF5D}" destId="{FD61584A-73D7-4BD8-9539-24DEF73AEF70}" srcOrd="0" destOrd="0" presId="urn:microsoft.com/office/officeart/2005/8/layout/hList7"/>
    <dgm:cxn modelId="{B3606A41-F20C-4BFC-A28F-41C25C100693}" type="presParOf" srcId="{FD61584A-73D7-4BD8-9539-24DEF73AEF70}" destId="{367B10EB-202B-40FE-9A19-19D7EDF26D97}" srcOrd="0" destOrd="0" presId="urn:microsoft.com/office/officeart/2005/8/layout/hList7"/>
    <dgm:cxn modelId="{0DB86D95-28A7-44DE-AB01-4CD7759BE2F4}" type="presParOf" srcId="{FD61584A-73D7-4BD8-9539-24DEF73AEF70}" destId="{7B515FE9-1DA3-4A0A-A488-EC1E5427BCB8}" srcOrd="1" destOrd="0" presId="urn:microsoft.com/office/officeart/2005/8/layout/hList7"/>
    <dgm:cxn modelId="{95D92EC9-0B68-4B93-9F83-EE028EBA0919}" type="presParOf" srcId="{FD61584A-73D7-4BD8-9539-24DEF73AEF70}" destId="{521380D5-F7CC-467C-8AB6-7E91CA90B26F}" srcOrd="2" destOrd="0" presId="urn:microsoft.com/office/officeart/2005/8/layout/hList7"/>
    <dgm:cxn modelId="{3C926630-FC6E-4FFF-87E1-C50FBDBCEA7E}" type="presParOf" srcId="{FD61584A-73D7-4BD8-9539-24DEF73AEF70}" destId="{24756CFC-8C35-47B6-BFDC-1B4E60147AE7}" srcOrd="3" destOrd="0" presId="urn:microsoft.com/office/officeart/2005/8/layout/hList7"/>
    <dgm:cxn modelId="{0070CBAD-CF10-49CA-9498-B7771866A216}" type="presParOf" srcId="{F44CC6E6-890C-4D7B-9145-6F675692DF5D}" destId="{CFAAD270-9425-4551-BDF2-E44FF971EC3F}" srcOrd="1" destOrd="0" presId="urn:microsoft.com/office/officeart/2005/8/layout/hList7"/>
    <dgm:cxn modelId="{25EC972F-3029-43FE-81D0-3C65B3D6D69D}" type="presParOf" srcId="{F44CC6E6-890C-4D7B-9145-6F675692DF5D}" destId="{C820E2A6-5DF4-4B5A-9264-DAC85AEE373A}" srcOrd="2" destOrd="0" presId="urn:microsoft.com/office/officeart/2005/8/layout/hList7"/>
    <dgm:cxn modelId="{12E39849-214B-4868-A09F-8CEDDE79342B}" type="presParOf" srcId="{C820E2A6-5DF4-4B5A-9264-DAC85AEE373A}" destId="{098EAAE2-44F6-4DD4-A6AF-ADA9A35B2206}" srcOrd="0" destOrd="0" presId="urn:microsoft.com/office/officeart/2005/8/layout/hList7"/>
    <dgm:cxn modelId="{8E5A5A9E-1B85-4485-AD14-759920DB157E}" type="presParOf" srcId="{C820E2A6-5DF4-4B5A-9264-DAC85AEE373A}" destId="{4206DFE4-D184-49FD-999E-BCF761DDA1E5}" srcOrd="1" destOrd="0" presId="urn:microsoft.com/office/officeart/2005/8/layout/hList7"/>
    <dgm:cxn modelId="{F41DB34B-26CB-49E3-A6F9-7FB2120D695E}" type="presParOf" srcId="{C820E2A6-5DF4-4B5A-9264-DAC85AEE373A}" destId="{1807B3C6-7D76-42EC-8FBA-7DAE4E707BA3}" srcOrd="2" destOrd="0" presId="urn:microsoft.com/office/officeart/2005/8/layout/hList7"/>
    <dgm:cxn modelId="{AA8B2D85-6B11-42D9-827B-0AA48B3AEE76}" type="presParOf" srcId="{C820E2A6-5DF4-4B5A-9264-DAC85AEE373A}" destId="{2336283D-08C6-4DD0-83A9-8B6939428B85}" srcOrd="3" destOrd="0" presId="urn:microsoft.com/office/officeart/2005/8/layout/hList7"/>
    <dgm:cxn modelId="{4A9C5112-D4F6-477F-BBA1-41D728689BB9}" type="presParOf" srcId="{F44CC6E6-890C-4D7B-9145-6F675692DF5D}" destId="{16CF0C4F-9620-4115-AA5E-C28756215528}" srcOrd="3" destOrd="0" presId="urn:microsoft.com/office/officeart/2005/8/layout/hList7"/>
    <dgm:cxn modelId="{3110CA17-206B-4358-827C-5BF80E90245B}" type="presParOf" srcId="{F44CC6E6-890C-4D7B-9145-6F675692DF5D}" destId="{6A67EC66-A8EB-4910-92DD-175FCDB6911A}" srcOrd="4" destOrd="0" presId="urn:microsoft.com/office/officeart/2005/8/layout/hList7"/>
    <dgm:cxn modelId="{9536C910-8CCF-4AA7-B970-589150EEB70F}" type="presParOf" srcId="{6A67EC66-A8EB-4910-92DD-175FCDB6911A}" destId="{2FD96D3A-A7AA-4120-81C4-66AA6B9DC98D}" srcOrd="0" destOrd="0" presId="urn:microsoft.com/office/officeart/2005/8/layout/hList7"/>
    <dgm:cxn modelId="{270F5694-521F-4F63-B896-3B22FB20EB30}" type="presParOf" srcId="{6A67EC66-A8EB-4910-92DD-175FCDB6911A}" destId="{1E9C9DEE-CAE4-42CF-9BEA-C1B896A8EDDD}" srcOrd="1" destOrd="0" presId="urn:microsoft.com/office/officeart/2005/8/layout/hList7"/>
    <dgm:cxn modelId="{3F8D0A37-8E78-4BE0-B85F-9F2873287ADA}" type="presParOf" srcId="{6A67EC66-A8EB-4910-92DD-175FCDB6911A}" destId="{AED74CF0-D521-451B-BA10-2CF661F9EC96}" srcOrd="2" destOrd="0" presId="urn:microsoft.com/office/officeart/2005/8/layout/hList7"/>
    <dgm:cxn modelId="{38B34099-5B02-4183-896E-D965F9524725}" type="presParOf" srcId="{6A67EC66-A8EB-4910-92DD-175FCDB6911A}" destId="{F3992E49-861B-4E47-A701-8929754EE13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r>
            <a:rPr lang="en-US" sz="2000" dirty="0" smtClean="0">
              <a:latin typeface="Raleway" panose="020B0604020202020204" charset="0"/>
            </a:rPr>
            <a:t>Council Buying or Contracting</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r>
            <a:rPr lang="en-US" sz="1800" dirty="0" smtClean="0">
              <a:latin typeface="Raleway" panose="020B0604020202020204" charset="0"/>
            </a:rPr>
            <a:t>Company you/spouse/child own or serve as officer or director</a:t>
          </a: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ScaleX="64228"/>
      <dgm:spPr>
        <a:prstGeom prst="rightArrow">
          <a:avLst/>
        </a:prstGeom>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2" custLinFactNeighborX="-403"/>
      <dgm:spPr/>
      <dgm:t>
        <a:bodyPr/>
        <a:lstStyle/>
        <a:p>
          <a:endParaRPr lang="en-US"/>
        </a:p>
      </dgm:t>
    </dgm:pt>
    <dgm:pt modelId="{7B515FE9-1DA3-4A0A-A488-EC1E5427BCB8}" type="pres">
      <dgm:prSet presAssocID="{787FCF6A-7BF5-4C30-B06C-FE07236A903B}" presName="nodeTx" presStyleLbl="node1" presStyleIdx="0" presStyleCnt="2">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2"/>
      <dgm:spPr/>
    </dgm:pt>
    <dgm:pt modelId="{24756CFC-8C35-47B6-BFDC-1B4E60147AE7}" type="pres">
      <dgm:prSet presAssocID="{787FCF6A-7BF5-4C30-B06C-FE07236A903B}" presName="imagNode" presStyleLbl="fgImgPlace1" presStyleIdx="0" presStyleCnt="2"/>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2" custScaleX="99425" custScaleY="100000" custLinFactNeighborX="79871" custLinFactNeighborY="-11592"/>
      <dgm:spPr/>
      <dgm:t>
        <a:bodyPr/>
        <a:lstStyle/>
        <a:p>
          <a:endParaRPr lang="en-US"/>
        </a:p>
      </dgm:t>
    </dgm:pt>
    <dgm:pt modelId="{4206DFE4-D184-49FD-999E-BCF761DDA1E5}" type="pres">
      <dgm:prSet presAssocID="{F28AD98E-F061-4036-9E16-51554CB466BD}" presName="nodeTx" presStyleLbl="node1" presStyleIdx="1" presStyleCnt="2">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2"/>
      <dgm:spPr/>
    </dgm:pt>
    <dgm:pt modelId="{2336283D-08C6-4DD0-83A9-8B6939428B85}" type="pres">
      <dgm:prSet presAssocID="{F28AD98E-F061-4036-9E16-51554CB466BD}"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endParaRPr lang="en-US"/>
        </a:p>
      </dgm:t>
      <dgm:extLst>
        <a:ext uri="{E40237B7-FDA0-4F09-8148-C483321AD2D9}">
          <dgm14:cNvPr xmlns:dgm14="http://schemas.microsoft.com/office/drawing/2010/diagram" id="0" name="" descr="a family to illustrate a company that is connected to a Council Member’s family.&#10;"/>
        </a:ext>
      </dgm:extLst>
    </dgm:pt>
  </dgm:ptLst>
  <dgm:cxnLst>
    <dgm:cxn modelId="{EA700283-10EC-4670-BD21-B5C8927CD795}" type="presOf" srcId="{F28AD98E-F061-4036-9E16-51554CB466BD}" destId="{098EAAE2-44F6-4DD4-A6AF-ADA9A35B2206}" srcOrd="0" destOrd="0" presId="urn:microsoft.com/office/officeart/2005/8/layout/hList7"/>
    <dgm:cxn modelId="{ED8C1DB0-07EC-452B-8292-030D05E7DA98}" type="presOf" srcId="{50F76D71-3696-40AC-8863-FFF89D66E93E}" destId="{CFAAD270-9425-4551-BDF2-E44FF971EC3F}"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A71075A7-6B9D-45AC-A788-5162390DBE95}" type="presOf" srcId="{787FCF6A-7BF5-4C30-B06C-FE07236A903B}" destId="{367B10EB-202B-40FE-9A19-19D7EDF26D97}" srcOrd="0" destOrd="0" presId="urn:microsoft.com/office/officeart/2005/8/layout/hList7"/>
    <dgm:cxn modelId="{28E10CB2-BCED-4E39-931A-CBEBC6C6716E}" type="presOf" srcId="{317A3860-05D3-432E-8C82-043D564D7C05}" destId="{8BFD152F-FFF7-4BC6-98A2-7EF4230EEABE}" srcOrd="0"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AB70EF65-0854-498C-9E18-2DD6FDF0C551}" type="presOf" srcId="{F28AD98E-F061-4036-9E16-51554CB466BD}" destId="{4206DFE4-D184-49FD-999E-BCF761DDA1E5}" srcOrd="1" destOrd="0" presId="urn:microsoft.com/office/officeart/2005/8/layout/hList7"/>
    <dgm:cxn modelId="{28863845-F41C-445B-8468-6084F3A3235E}" type="presOf" srcId="{787FCF6A-7BF5-4C30-B06C-FE07236A903B}" destId="{7B515FE9-1DA3-4A0A-A488-EC1E5427BCB8}" srcOrd="1" destOrd="0" presId="urn:microsoft.com/office/officeart/2005/8/layout/hList7"/>
    <dgm:cxn modelId="{14B5B9CE-FDBD-4AC2-9DF4-9DDE00F333C2}" type="presParOf" srcId="{8BFD152F-FFF7-4BC6-98A2-7EF4230EEABE}" destId="{27A41061-D7B7-444B-AE9F-2EAA58210192}" srcOrd="0" destOrd="0" presId="urn:microsoft.com/office/officeart/2005/8/layout/hList7"/>
    <dgm:cxn modelId="{2FA3BB5F-0842-49CF-93F4-415A138344A2}" type="presParOf" srcId="{8BFD152F-FFF7-4BC6-98A2-7EF4230EEABE}" destId="{F44CC6E6-890C-4D7B-9145-6F675692DF5D}" srcOrd="1" destOrd="0" presId="urn:microsoft.com/office/officeart/2005/8/layout/hList7"/>
    <dgm:cxn modelId="{1D84DD57-8E70-4A5B-8A5D-7B0A7F80231D}" type="presParOf" srcId="{F44CC6E6-890C-4D7B-9145-6F675692DF5D}" destId="{FD61584A-73D7-4BD8-9539-24DEF73AEF70}" srcOrd="0" destOrd="0" presId="urn:microsoft.com/office/officeart/2005/8/layout/hList7"/>
    <dgm:cxn modelId="{D2089597-233B-4AF6-8BE8-786EF8442B5B}" type="presParOf" srcId="{FD61584A-73D7-4BD8-9539-24DEF73AEF70}" destId="{367B10EB-202B-40FE-9A19-19D7EDF26D97}" srcOrd="0" destOrd="0" presId="urn:microsoft.com/office/officeart/2005/8/layout/hList7"/>
    <dgm:cxn modelId="{7388E185-0F63-413F-9FD2-9B8C591E76C6}" type="presParOf" srcId="{FD61584A-73D7-4BD8-9539-24DEF73AEF70}" destId="{7B515FE9-1DA3-4A0A-A488-EC1E5427BCB8}" srcOrd="1" destOrd="0" presId="urn:microsoft.com/office/officeart/2005/8/layout/hList7"/>
    <dgm:cxn modelId="{38443148-0AEB-48EC-8B75-971BEE3CA384}" type="presParOf" srcId="{FD61584A-73D7-4BD8-9539-24DEF73AEF70}" destId="{521380D5-F7CC-467C-8AB6-7E91CA90B26F}" srcOrd="2" destOrd="0" presId="urn:microsoft.com/office/officeart/2005/8/layout/hList7"/>
    <dgm:cxn modelId="{7F6CDEDE-D00E-475F-9B5A-5BB262859863}" type="presParOf" srcId="{FD61584A-73D7-4BD8-9539-24DEF73AEF70}" destId="{24756CFC-8C35-47B6-BFDC-1B4E60147AE7}" srcOrd="3" destOrd="0" presId="urn:microsoft.com/office/officeart/2005/8/layout/hList7"/>
    <dgm:cxn modelId="{E01CAF9D-08EB-4DD1-8130-D10E90D84686}" type="presParOf" srcId="{F44CC6E6-890C-4D7B-9145-6F675692DF5D}" destId="{CFAAD270-9425-4551-BDF2-E44FF971EC3F}" srcOrd="1" destOrd="0" presId="urn:microsoft.com/office/officeart/2005/8/layout/hList7"/>
    <dgm:cxn modelId="{E42BFF32-5CFF-46AD-B47E-C6994861105C}" type="presParOf" srcId="{F44CC6E6-890C-4D7B-9145-6F675692DF5D}" destId="{C820E2A6-5DF4-4B5A-9264-DAC85AEE373A}" srcOrd="2" destOrd="0" presId="urn:microsoft.com/office/officeart/2005/8/layout/hList7"/>
    <dgm:cxn modelId="{C9FFF72B-B16D-44A5-94F5-43CB1D3DF425}" type="presParOf" srcId="{C820E2A6-5DF4-4B5A-9264-DAC85AEE373A}" destId="{098EAAE2-44F6-4DD4-A6AF-ADA9A35B2206}" srcOrd="0" destOrd="0" presId="urn:microsoft.com/office/officeart/2005/8/layout/hList7"/>
    <dgm:cxn modelId="{2B7FA809-8759-4241-8955-6C74E428058F}" type="presParOf" srcId="{C820E2A6-5DF4-4B5A-9264-DAC85AEE373A}" destId="{4206DFE4-D184-49FD-999E-BCF761DDA1E5}" srcOrd="1" destOrd="0" presId="urn:microsoft.com/office/officeart/2005/8/layout/hList7"/>
    <dgm:cxn modelId="{B0158BB9-8591-4C67-BB7A-8E5716157DF8}" type="presParOf" srcId="{C820E2A6-5DF4-4B5A-9264-DAC85AEE373A}" destId="{1807B3C6-7D76-42EC-8FBA-7DAE4E707BA3}" srcOrd="2" destOrd="0" presId="urn:microsoft.com/office/officeart/2005/8/layout/hList7"/>
    <dgm:cxn modelId="{48FF2FBB-830A-4702-ABE8-695125F4D010}" type="presParOf" srcId="{C820E2A6-5DF4-4B5A-9264-DAC85AEE373A}" destId="{2336283D-08C6-4DD0-83A9-8B6939428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r>
            <a:rPr lang="en-US" sz="2000" dirty="0" smtClean="0">
              <a:latin typeface="Raleway" panose="020B0604020202020204" charset="0"/>
            </a:rPr>
            <a:t>Council Leases Space for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600"/>
            </a:spcAft>
          </a:pPr>
          <a:r>
            <a:rPr lang="en-US" sz="1800" dirty="0" smtClean="0">
              <a:latin typeface="Raleway" panose="020B0604020202020204" charset="0"/>
            </a:rPr>
            <a:t>First Coast Realty </a:t>
          </a:r>
        </a:p>
        <a:p>
          <a:pPr>
            <a:lnSpc>
              <a:spcPct val="100000"/>
            </a:lnSpc>
            <a:spcAft>
              <a:spcPts val="600"/>
            </a:spcAft>
          </a:pPr>
          <a:r>
            <a:rPr lang="en-US" sz="1800" dirty="0" smtClean="0">
              <a:latin typeface="Raleway" panose="020B0604020202020204" charset="0"/>
            </a:rPr>
            <a:t>Son is President</a:t>
          </a: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ScaleX="64228"/>
      <dgm:spPr>
        <a:prstGeom prst="rightArrow">
          <a:avLst/>
        </a:prstGeom>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2" custLinFactNeighborX="-403"/>
      <dgm:spPr/>
      <dgm:t>
        <a:bodyPr/>
        <a:lstStyle/>
        <a:p>
          <a:endParaRPr lang="en-US"/>
        </a:p>
      </dgm:t>
    </dgm:pt>
    <dgm:pt modelId="{7B515FE9-1DA3-4A0A-A488-EC1E5427BCB8}" type="pres">
      <dgm:prSet presAssocID="{787FCF6A-7BF5-4C30-B06C-FE07236A903B}" presName="nodeTx" presStyleLbl="node1" presStyleIdx="0" presStyleCnt="2">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2"/>
      <dgm:spPr/>
    </dgm:pt>
    <dgm:pt modelId="{24756CFC-8C35-47B6-BFDC-1B4E60147AE7}" type="pres">
      <dgm:prSet presAssocID="{787FCF6A-7BF5-4C30-B06C-FE07236A903B}" presName="imagNode" presStyleLbl="fgImgPlace1" presStyleIdx="0" presStyleCnt="2"/>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2" custScaleX="99425" custScaleY="100000" custLinFactNeighborX="79871" custLinFactNeighborY="-11592"/>
      <dgm:spPr/>
      <dgm:t>
        <a:bodyPr/>
        <a:lstStyle/>
        <a:p>
          <a:endParaRPr lang="en-US"/>
        </a:p>
      </dgm:t>
    </dgm:pt>
    <dgm:pt modelId="{4206DFE4-D184-49FD-999E-BCF761DDA1E5}" type="pres">
      <dgm:prSet presAssocID="{F28AD98E-F061-4036-9E16-51554CB466BD}" presName="nodeTx" presStyleLbl="node1" presStyleIdx="1" presStyleCnt="2">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2"/>
      <dgm:spPr/>
    </dgm:pt>
    <dgm:pt modelId="{2336283D-08C6-4DD0-83A9-8B6939428B85}" type="pres">
      <dgm:prSet presAssocID="{F28AD98E-F061-4036-9E16-51554CB466BD}"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endParaRPr lang="en-US"/>
        </a:p>
      </dgm:t>
      <dgm:extLst>
        <a:ext uri="{E40237B7-FDA0-4F09-8148-C483321AD2D9}">
          <dgm14:cNvPr xmlns:dgm14="http://schemas.microsoft.com/office/drawing/2010/diagram" id="0" name="" descr="a family to illustrate the company in the scenario is connected to the Council Member's family, his son.&#10;"/>
        </a:ext>
      </dgm:extLst>
    </dgm:pt>
  </dgm:ptLst>
  <dgm:cxnLst>
    <dgm:cxn modelId="{017407A9-DF97-4589-A380-486E5F60F8DF}" type="presOf" srcId="{787FCF6A-7BF5-4C30-B06C-FE07236A903B}" destId="{7B515FE9-1DA3-4A0A-A488-EC1E5427BCB8}" srcOrd="1" destOrd="0" presId="urn:microsoft.com/office/officeart/2005/8/layout/hList7"/>
    <dgm:cxn modelId="{BAC05151-F898-42EE-BF80-1427A12A0D65}" type="presOf" srcId="{50F76D71-3696-40AC-8863-FFF89D66E93E}" destId="{CFAAD270-9425-4551-BDF2-E44FF971EC3F}" srcOrd="0"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A87834DB-320B-400B-943E-16FE55D24D58}" type="presOf" srcId="{F28AD98E-F061-4036-9E16-51554CB466BD}" destId="{098EAAE2-44F6-4DD4-A6AF-ADA9A35B2206}" srcOrd="0" destOrd="0" presId="urn:microsoft.com/office/officeart/2005/8/layout/hList7"/>
    <dgm:cxn modelId="{AD0AB6BE-5490-46F0-9209-57AC9236482D}" type="presOf" srcId="{317A3860-05D3-432E-8C82-043D564D7C05}" destId="{8BFD152F-FFF7-4BC6-98A2-7EF4230EEABE}" srcOrd="0" destOrd="0" presId="urn:microsoft.com/office/officeart/2005/8/layout/hList7"/>
    <dgm:cxn modelId="{4AE94D6B-B2BE-4611-B129-DC03A8A1BEE2}" type="presOf" srcId="{787FCF6A-7BF5-4C30-B06C-FE07236A903B}" destId="{367B10EB-202B-40FE-9A19-19D7EDF26D97}" srcOrd="0" destOrd="0" presId="urn:microsoft.com/office/officeart/2005/8/layout/hList7"/>
    <dgm:cxn modelId="{911FCE41-73AE-4286-B69B-448DCD8E8706}" type="presOf" srcId="{F28AD98E-F061-4036-9E16-51554CB466BD}" destId="{4206DFE4-D184-49FD-999E-BCF761DDA1E5}" srcOrd="1"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E97D5358-0BF7-43C4-BF82-5BD4262817FD}" type="presParOf" srcId="{8BFD152F-FFF7-4BC6-98A2-7EF4230EEABE}" destId="{27A41061-D7B7-444B-AE9F-2EAA58210192}" srcOrd="0" destOrd="0" presId="urn:microsoft.com/office/officeart/2005/8/layout/hList7"/>
    <dgm:cxn modelId="{13101265-732E-49F2-958F-481EF763CB9F}" type="presParOf" srcId="{8BFD152F-FFF7-4BC6-98A2-7EF4230EEABE}" destId="{F44CC6E6-890C-4D7B-9145-6F675692DF5D}" srcOrd="1" destOrd="0" presId="urn:microsoft.com/office/officeart/2005/8/layout/hList7"/>
    <dgm:cxn modelId="{7F1CB769-EA60-4CF6-AA45-04587E88359D}" type="presParOf" srcId="{F44CC6E6-890C-4D7B-9145-6F675692DF5D}" destId="{FD61584A-73D7-4BD8-9539-24DEF73AEF70}" srcOrd="0" destOrd="0" presId="urn:microsoft.com/office/officeart/2005/8/layout/hList7"/>
    <dgm:cxn modelId="{421821BF-3D21-4A8B-BBAF-EF1B57E8E1D1}" type="presParOf" srcId="{FD61584A-73D7-4BD8-9539-24DEF73AEF70}" destId="{367B10EB-202B-40FE-9A19-19D7EDF26D97}" srcOrd="0" destOrd="0" presId="urn:microsoft.com/office/officeart/2005/8/layout/hList7"/>
    <dgm:cxn modelId="{20B0D375-759F-4B38-B11C-EFD5FB2434F8}" type="presParOf" srcId="{FD61584A-73D7-4BD8-9539-24DEF73AEF70}" destId="{7B515FE9-1DA3-4A0A-A488-EC1E5427BCB8}" srcOrd="1" destOrd="0" presId="urn:microsoft.com/office/officeart/2005/8/layout/hList7"/>
    <dgm:cxn modelId="{F593D10C-BF64-41D2-965D-91AEF1383683}" type="presParOf" srcId="{FD61584A-73D7-4BD8-9539-24DEF73AEF70}" destId="{521380D5-F7CC-467C-8AB6-7E91CA90B26F}" srcOrd="2" destOrd="0" presId="urn:microsoft.com/office/officeart/2005/8/layout/hList7"/>
    <dgm:cxn modelId="{04860EAD-182B-4CBB-BFFF-F7C9DFCDF9D3}" type="presParOf" srcId="{FD61584A-73D7-4BD8-9539-24DEF73AEF70}" destId="{24756CFC-8C35-47B6-BFDC-1B4E60147AE7}" srcOrd="3" destOrd="0" presId="urn:microsoft.com/office/officeart/2005/8/layout/hList7"/>
    <dgm:cxn modelId="{9DE02578-CE6C-4BDA-AD1A-636A027A5F20}" type="presParOf" srcId="{F44CC6E6-890C-4D7B-9145-6F675692DF5D}" destId="{CFAAD270-9425-4551-BDF2-E44FF971EC3F}" srcOrd="1" destOrd="0" presId="urn:microsoft.com/office/officeart/2005/8/layout/hList7"/>
    <dgm:cxn modelId="{9990AF6D-101B-4CD3-BF10-F8A671F34446}" type="presParOf" srcId="{F44CC6E6-890C-4D7B-9145-6F675692DF5D}" destId="{C820E2A6-5DF4-4B5A-9264-DAC85AEE373A}" srcOrd="2" destOrd="0" presId="urn:microsoft.com/office/officeart/2005/8/layout/hList7"/>
    <dgm:cxn modelId="{CAFF6BD4-1A8E-46B1-847F-D4B4CA110DD8}" type="presParOf" srcId="{C820E2A6-5DF4-4B5A-9264-DAC85AEE373A}" destId="{098EAAE2-44F6-4DD4-A6AF-ADA9A35B2206}" srcOrd="0" destOrd="0" presId="urn:microsoft.com/office/officeart/2005/8/layout/hList7"/>
    <dgm:cxn modelId="{EEAB8161-4308-4F52-9681-74476FF877F3}" type="presParOf" srcId="{C820E2A6-5DF4-4B5A-9264-DAC85AEE373A}" destId="{4206DFE4-D184-49FD-999E-BCF761DDA1E5}" srcOrd="1" destOrd="0" presId="urn:microsoft.com/office/officeart/2005/8/layout/hList7"/>
    <dgm:cxn modelId="{5E5B7818-D1CC-410B-BEF2-5DF563E8CA33}" type="presParOf" srcId="{C820E2A6-5DF4-4B5A-9264-DAC85AEE373A}" destId="{1807B3C6-7D76-42EC-8FBA-7DAE4E707BA3}" srcOrd="2" destOrd="0" presId="urn:microsoft.com/office/officeart/2005/8/layout/hList7"/>
    <dgm:cxn modelId="{8E0A0690-15EA-4013-A749-D5D9F38E5ABD}" type="presParOf" srcId="{C820E2A6-5DF4-4B5A-9264-DAC85AEE373A}" destId="{2336283D-08C6-4DD0-83A9-8B6939428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r>
            <a:rPr lang="en-US" sz="2000" dirty="0" smtClean="0">
              <a:latin typeface="Raleway" panose="020B0604020202020204" charset="0"/>
            </a:rPr>
            <a:t>The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r>
            <a:rPr lang="en-US" sz="1800" dirty="0" smtClean="0">
              <a:latin typeface="Raleway" panose="020B0604020202020204" charset="0"/>
            </a:rPr>
            <a:t>Company you own or serve as </a:t>
          </a:r>
        </a:p>
        <a:p>
          <a:pPr>
            <a:lnSpc>
              <a:spcPct val="100000"/>
            </a:lnSpc>
            <a:spcAft>
              <a:spcPts val="0"/>
            </a:spcAft>
          </a:pPr>
          <a:r>
            <a:rPr lang="en-US" sz="1800" dirty="0" smtClean="0">
              <a:latin typeface="Raleway" panose="020B0604020202020204" charset="0"/>
            </a:rPr>
            <a:t>officer or director</a:t>
          </a: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ScaleX="64228"/>
      <dgm:spPr>
        <a:prstGeom prst="leftArrow">
          <a:avLst/>
        </a:prstGeom>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2" custLinFactNeighborX="-403"/>
      <dgm:spPr/>
      <dgm:t>
        <a:bodyPr/>
        <a:lstStyle/>
        <a:p>
          <a:endParaRPr lang="en-US"/>
        </a:p>
      </dgm:t>
    </dgm:pt>
    <dgm:pt modelId="{7B515FE9-1DA3-4A0A-A488-EC1E5427BCB8}" type="pres">
      <dgm:prSet presAssocID="{787FCF6A-7BF5-4C30-B06C-FE07236A903B}" presName="nodeTx" presStyleLbl="node1" presStyleIdx="0" presStyleCnt="2">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2"/>
      <dgm:spPr/>
    </dgm:pt>
    <dgm:pt modelId="{24756CFC-8C35-47B6-BFDC-1B4E60147AE7}" type="pres">
      <dgm:prSet presAssocID="{787FCF6A-7BF5-4C30-B06C-FE07236A903B}" presName="imagNode" presStyleLbl="fgImgPlace1" presStyleIdx="0" presStyleCnt="2"/>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2" custScaleX="99425" custScaleY="100000" custLinFactNeighborX="79871" custLinFactNeighborY="-11592"/>
      <dgm:spPr/>
      <dgm:t>
        <a:bodyPr/>
        <a:lstStyle/>
        <a:p>
          <a:endParaRPr lang="en-US"/>
        </a:p>
      </dgm:t>
    </dgm:pt>
    <dgm:pt modelId="{4206DFE4-D184-49FD-999E-BCF761DDA1E5}" type="pres">
      <dgm:prSet presAssocID="{F28AD98E-F061-4036-9E16-51554CB466BD}" presName="nodeTx" presStyleLbl="node1" presStyleIdx="1" presStyleCnt="2">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2"/>
      <dgm:spPr/>
    </dgm:pt>
    <dgm:pt modelId="{2336283D-08C6-4DD0-83A9-8B6939428B85}" type="pres">
      <dgm:prSet presAssocID="{F28AD98E-F061-4036-9E16-51554CB466BD}"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endParaRPr lang="en-US"/>
        </a:p>
      </dgm:t>
    </dgm:pt>
  </dgm:ptLst>
  <dgm:cxnLst>
    <dgm:cxn modelId="{8B78A698-0A55-40ED-84F0-06A373DD5371}" type="presOf" srcId="{787FCF6A-7BF5-4C30-B06C-FE07236A903B}" destId="{367B10EB-202B-40FE-9A19-19D7EDF26D97}" srcOrd="0" destOrd="0" presId="urn:microsoft.com/office/officeart/2005/8/layout/hList7"/>
    <dgm:cxn modelId="{A2865149-D023-41A3-ABA6-2C2EA26D6F13}" type="presOf" srcId="{50F76D71-3696-40AC-8863-FFF89D66E93E}" destId="{CFAAD270-9425-4551-BDF2-E44FF971EC3F}" srcOrd="0" destOrd="0" presId="urn:microsoft.com/office/officeart/2005/8/layout/hList7"/>
    <dgm:cxn modelId="{AF21A23E-9987-4A92-9C23-01406A32944B}" type="presOf" srcId="{F28AD98E-F061-4036-9E16-51554CB466BD}" destId="{4206DFE4-D184-49FD-999E-BCF761DDA1E5}" srcOrd="1" destOrd="0" presId="urn:microsoft.com/office/officeart/2005/8/layout/hList7"/>
    <dgm:cxn modelId="{CBF318A2-ED34-4F22-88B1-36A3CCE819E1}" type="presOf" srcId="{317A3860-05D3-432E-8C82-043D564D7C05}" destId="{8BFD152F-FFF7-4BC6-98A2-7EF4230EEABE}" srcOrd="0" destOrd="0" presId="urn:microsoft.com/office/officeart/2005/8/layout/hList7"/>
    <dgm:cxn modelId="{7BFFB8B7-4DA8-4FD2-A0BE-33B83D857338}" type="presOf" srcId="{F28AD98E-F061-4036-9E16-51554CB466BD}" destId="{098EAAE2-44F6-4DD4-A6AF-ADA9A35B2206}" srcOrd="0"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825DAC93-CFA4-4583-B8E8-18C61ED7B3B0}" type="presOf" srcId="{787FCF6A-7BF5-4C30-B06C-FE07236A903B}" destId="{7B515FE9-1DA3-4A0A-A488-EC1E5427BCB8}" srcOrd="1"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F188713E-B899-4ECC-9FDB-86C3CCAED9FA}" type="presParOf" srcId="{8BFD152F-FFF7-4BC6-98A2-7EF4230EEABE}" destId="{27A41061-D7B7-444B-AE9F-2EAA58210192}" srcOrd="0" destOrd="0" presId="urn:microsoft.com/office/officeart/2005/8/layout/hList7"/>
    <dgm:cxn modelId="{3B123439-AE87-4BEC-B71D-00B72F3E292A}" type="presParOf" srcId="{8BFD152F-FFF7-4BC6-98A2-7EF4230EEABE}" destId="{F44CC6E6-890C-4D7B-9145-6F675692DF5D}" srcOrd="1" destOrd="0" presId="urn:microsoft.com/office/officeart/2005/8/layout/hList7"/>
    <dgm:cxn modelId="{0F738D09-B760-4429-B3FE-89EA7C61F9C2}" type="presParOf" srcId="{F44CC6E6-890C-4D7B-9145-6F675692DF5D}" destId="{FD61584A-73D7-4BD8-9539-24DEF73AEF70}" srcOrd="0" destOrd="0" presId="urn:microsoft.com/office/officeart/2005/8/layout/hList7"/>
    <dgm:cxn modelId="{07A9E2C7-5040-4EF1-8287-C89EA015AFA0}" type="presParOf" srcId="{FD61584A-73D7-4BD8-9539-24DEF73AEF70}" destId="{367B10EB-202B-40FE-9A19-19D7EDF26D97}" srcOrd="0" destOrd="0" presId="urn:microsoft.com/office/officeart/2005/8/layout/hList7"/>
    <dgm:cxn modelId="{8BC3A119-186C-4670-8D3A-B0DBBA4016AE}" type="presParOf" srcId="{FD61584A-73D7-4BD8-9539-24DEF73AEF70}" destId="{7B515FE9-1DA3-4A0A-A488-EC1E5427BCB8}" srcOrd="1" destOrd="0" presId="urn:microsoft.com/office/officeart/2005/8/layout/hList7"/>
    <dgm:cxn modelId="{47F19305-9F71-4C65-BF48-7A33C0C0855C}" type="presParOf" srcId="{FD61584A-73D7-4BD8-9539-24DEF73AEF70}" destId="{521380D5-F7CC-467C-8AB6-7E91CA90B26F}" srcOrd="2" destOrd="0" presId="urn:microsoft.com/office/officeart/2005/8/layout/hList7"/>
    <dgm:cxn modelId="{DBCC832D-8B4F-4CF9-8A33-1563C784CF5B}" type="presParOf" srcId="{FD61584A-73D7-4BD8-9539-24DEF73AEF70}" destId="{24756CFC-8C35-47B6-BFDC-1B4E60147AE7}" srcOrd="3" destOrd="0" presId="urn:microsoft.com/office/officeart/2005/8/layout/hList7"/>
    <dgm:cxn modelId="{F9DCFDFD-77D9-47FA-806B-3EF92C02A89D}" type="presParOf" srcId="{F44CC6E6-890C-4D7B-9145-6F675692DF5D}" destId="{CFAAD270-9425-4551-BDF2-E44FF971EC3F}" srcOrd="1" destOrd="0" presId="urn:microsoft.com/office/officeart/2005/8/layout/hList7"/>
    <dgm:cxn modelId="{2CD01DCE-9F58-49B0-A5FE-992EA4A923B2}" type="presParOf" srcId="{F44CC6E6-890C-4D7B-9145-6F675692DF5D}" destId="{C820E2A6-5DF4-4B5A-9264-DAC85AEE373A}" srcOrd="2" destOrd="0" presId="urn:microsoft.com/office/officeart/2005/8/layout/hList7"/>
    <dgm:cxn modelId="{D17983BB-9DD2-4811-A643-89FF57EBD363}" type="presParOf" srcId="{C820E2A6-5DF4-4B5A-9264-DAC85AEE373A}" destId="{098EAAE2-44F6-4DD4-A6AF-ADA9A35B2206}" srcOrd="0" destOrd="0" presId="urn:microsoft.com/office/officeart/2005/8/layout/hList7"/>
    <dgm:cxn modelId="{1ED6521A-3885-4106-BD09-B97CCC0EAA95}" type="presParOf" srcId="{C820E2A6-5DF4-4B5A-9264-DAC85AEE373A}" destId="{4206DFE4-D184-49FD-999E-BCF761DDA1E5}" srcOrd="1" destOrd="0" presId="urn:microsoft.com/office/officeart/2005/8/layout/hList7"/>
    <dgm:cxn modelId="{D070DE15-787F-4094-AB19-104526AFDBA3}" type="presParOf" srcId="{C820E2A6-5DF4-4B5A-9264-DAC85AEE373A}" destId="{1807B3C6-7D76-42EC-8FBA-7DAE4E707BA3}" srcOrd="2" destOrd="0" presId="urn:microsoft.com/office/officeart/2005/8/layout/hList7"/>
    <dgm:cxn modelId="{0A344394-F64F-41E4-9339-0681BEF1A744}" type="presParOf" srcId="{C820E2A6-5DF4-4B5A-9264-DAC85AEE373A}" destId="{2336283D-08C6-4DD0-83A9-8B6939428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r>
            <a:rPr lang="en-US" sz="2000" dirty="0" smtClean="0">
              <a:latin typeface="Raleway" panose="020B0604020202020204" charset="0"/>
            </a:rPr>
            <a:t>The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endParaRPr lang="en-US" sz="1800" dirty="0" smtClean="0">
            <a:latin typeface="Raleway" panose="020B0604020202020204" charset="0"/>
          </a:endParaRPr>
        </a:p>
        <a:p>
          <a:pPr>
            <a:lnSpc>
              <a:spcPct val="100000"/>
            </a:lnSpc>
            <a:spcAft>
              <a:spcPts val="0"/>
            </a:spcAft>
          </a:pPr>
          <a:r>
            <a:rPr lang="en-US" sz="1800" dirty="0" smtClean="0">
              <a:latin typeface="Raleway" panose="020B0604020202020204" charset="0"/>
            </a:rPr>
            <a:t>First Coast Flowers</a:t>
          </a:r>
        </a:p>
        <a:p>
          <a:pPr>
            <a:lnSpc>
              <a:spcPct val="100000"/>
            </a:lnSpc>
            <a:spcAft>
              <a:spcPts val="0"/>
            </a:spcAft>
          </a:pPr>
          <a:r>
            <a:rPr lang="en-US" sz="1800" dirty="0" smtClean="0">
              <a:latin typeface="Raleway" panose="020B0604020202020204" charset="0"/>
            </a:rPr>
            <a:t> Owned by You </a:t>
          </a:r>
        </a:p>
        <a:p>
          <a:pPr>
            <a:lnSpc>
              <a:spcPct val="100000"/>
            </a:lnSpc>
            <a:spcAft>
              <a:spcPts val="0"/>
            </a:spcAft>
          </a:pPr>
          <a:endParaRPr lang="en-US" sz="1800" dirty="0" smtClean="0">
            <a:latin typeface="Raleway" panose="020B0604020202020204" charset="0"/>
          </a:endParaRPr>
        </a:p>
        <a:p>
          <a:pPr>
            <a:lnSpc>
              <a:spcPct val="100000"/>
            </a:lnSpc>
            <a:spcAft>
              <a:spcPts val="0"/>
            </a:spcAft>
          </a:pPr>
          <a:r>
            <a:rPr lang="en-US" sz="1800" dirty="0" smtClean="0">
              <a:latin typeface="Raleway" panose="020B0604020202020204" charset="0"/>
            </a:rPr>
            <a:t>Selling Flowers City for Installation</a:t>
          </a: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ScaleX="64228"/>
      <dgm:spPr>
        <a:prstGeom prst="leftArrow">
          <a:avLst/>
        </a:prstGeom>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2" custLinFactNeighborX="-403"/>
      <dgm:spPr/>
      <dgm:t>
        <a:bodyPr/>
        <a:lstStyle/>
        <a:p>
          <a:endParaRPr lang="en-US"/>
        </a:p>
      </dgm:t>
    </dgm:pt>
    <dgm:pt modelId="{7B515FE9-1DA3-4A0A-A488-EC1E5427BCB8}" type="pres">
      <dgm:prSet presAssocID="{787FCF6A-7BF5-4C30-B06C-FE07236A903B}" presName="nodeTx" presStyleLbl="node1" presStyleIdx="0" presStyleCnt="2">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2"/>
      <dgm:spPr/>
    </dgm:pt>
    <dgm:pt modelId="{24756CFC-8C35-47B6-BFDC-1B4E60147AE7}" type="pres">
      <dgm:prSet presAssocID="{787FCF6A-7BF5-4C30-B06C-FE07236A903B}" presName="imagNode" presStyleLbl="fgImgPlace1" presStyleIdx="0" presStyleCnt="2"/>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2" custScaleX="99425" custScaleY="100000" custLinFactNeighborX="79871" custLinFactNeighborY="-11592"/>
      <dgm:spPr/>
      <dgm:t>
        <a:bodyPr/>
        <a:lstStyle/>
        <a:p>
          <a:endParaRPr lang="en-US"/>
        </a:p>
      </dgm:t>
    </dgm:pt>
    <dgm:pt modelId="{4206DFE4-D184-49FD-999E-BCF761DDA1E5}" type="pres">
      <dgm:prSet presAssocID="{F28AD98E-F061-4036-9E16-51554CB466BD}" presName="nodeTx" presStyleLbl="node1" presStyleIdx="1" presStyleCnt="2">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2"/>
      <dgm:spPr/>
    </dgm:pt>
    <dgm:pt modelId="{2336283D-08C6-4DD0-83A9-8B6939428B85}" type="pres">
      <dgm:prSet presAssocID="{F28AD98E-F061-4036-9E16-51554CB466BD}" presName="imagNode" presStyleLbl="fgImgPlace1" presStyleIdx="1" presStyleCnt="2"/>
      <dgm:spPr>
        <a:blipFill rotWithShape="1">
          <a:blip xmlns:r="http://schemas.openxmlformats.org/officeDocument/2006/relationships" r:embed="rId2"/>
          <a:stretch>
            <a:fillRect/>
          </a:stretch>
        </a:blipFill>
      </dgm:spPr>
      <dgm:t>
        <a:bodyPr/>
        <a:lstStyle/>
        <a:p>
          <a:endParaRPr lang="en-US"/>
        </a:p>
      </dgm:t>
    </dgm:pt>
  </dgm:ptLst>
  <dgm:cxnLst>
    <dgm:cxn modelId="{8EF1F9C6-26CD-4D30-A0C6-F5E500B87A8B}" type="presOf" srcId="{317A3860-05D3-432E-8C82-043D564D7C05}" destId="{8BFD152F-FFF7-4BC6-98A2-7EF4230EEABE}" srcOrd="0" destOrd="0" presId="urn:microsoft.com/office/officeart/2005/8/layout/hList7"/>
    <dgm:cxn modelId="{380CE90F-2F7D-4B6A-95C4-1B702BC6483F}" type="presOf" srcId="{F28AD98E-F061-4036-9E16-51554CB466BD}" destId="{4206DFE4-D184-49FD-999E-BCF761DDA1E5}" srcOrd="1" destOrd="0" presId="urn:microsoft.com/office/officeart/2005/8/layout/hList7"/>
    <dgm:cxn modelId="{81E9C520-4FB4-487A-AFAA-6979693D3300}" type="presOf" srcId="{50F76D71-3696-40AC-8863-FFF89D66E93E}" destId="{CFAAD270-9425-4551-BDF2-E44FF971EC3F}" srcOrd="0" destOrd="0" presId="urn:microsoft.com/office/officeart/2005/8/layout/hList7"/>
    <dgm:cxn modelId="{8806BD59-EBA0-441E-8DAA-09872888E4EF}" type="presOf" srcId="{787FCF6A-7BF5-4C30-B06C-FE07236A903B}" destId="{7B515FE9-1DA3-4A0A-A488-EC1E5427BCB8}" srcOrd="1"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4454B9E3-7AB8-4BDE-9AD5-CE1EE76DAA7D}" type="presOf" srcId="{787FCF6A-7BF5-4C30-B06C-FE07236A903B}" destId="{367B10EB-202B-40FE-9A19-19D7EDF26D97}" srcOrd="0" destOrd="0" presId="urn:microsoft.com/office/officeart/2005/8/layout/hList7"/>
    <dgm:cxn modelId="{90952F83-C8C8-42DB-8736-FB3A58D280F9}" type="presOf" srcId="{F28AD98E-F061-4036-9E16-51554CB466BD}" destId="{098EAAE2-44F6-4DD4-A6AF-ADA9A35B2206}"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C9C70A79-A730-4D6A-8BF1-14A0BD25BDCB}" type="presParOf" srcId="{8BFD152F-FFF7-4BC6-98A2-7EF4230EEABE}" destId="{27A41061-D7B7-444B-AE9F-2EAA58210192}" srcOrd="0" destOrd="0" presId="urn:microsoft.com/office/officeart/2005/8/layout/hList7"/>
    <dgm:cxn modelId="{A67BC5DB-D34B-4BF0-8478-DF9ECAAF9D99}" type="presParOf" srcId="{8BFD152F-FFF7-4BC6-98A2-7EF4230EEABE}" destId="{F44CC6E6-890C-4D7B-9145-6F675692DF5D}" srcOrd="1" destOrd="0" presId="urn:microsoft.com/office/officeart/2005/8/layout/hList7"/>
    <dgm:cxn modelId="{4ED072FD-9151-4A10-87DB-45AC5402D27B}" type="presParOf" srcId="{F44CC6E6-890C-4D7B-9145-6F675692DF5D}" destId="{FD61584A-73D7-4BD8-9539-24DEF73AEF70}" srcOrd="0" destOrd="0" presId="urn:microsoft.com/office/officeart/2005/8/layout/hList7"/>
    <dgm:cxn modelId="{B09BBBF2-39FD-4819-AE35-89E20338BB00}" type="presParOf" srcId="{FD61584A-73D7-4BD8-9539-24DEF73AEF70}" destId="{367B10EB-202B-40FE-9A19-19D7EDF26D97}" srcOrd="0" destOrd="0" presId="urn:microsoft.com/office/officeart/2005/8/layout/hList7"/>
    <dgm:cxn modelId="{7E891D38-917A-4242-9A52-E186A68E3906}" type="presParOf" srcId="{FD61584A-73D7-4BD8-9539-24DEF73AEF70}" destId="{7B515FE9-1DA3-4A0A-A488-EC1E5427BCB8}" srcOrd="1" destOrd="0" presId="urn:microsoft.com/office/officeart/2005/8/layout/hList7"/>
    <dgm:cxn modelId="{B4AC361E-6B18-4A59-890F-6E898232FEB2}" type="presParOf" srcId="{FD61584A-73D7-4BD8-9539-24DEF73AEF70}" destId="{521380D5-F7CC-467C-8AB6-7E91CA90B26F}" srcOrd="2" destOrd="0" presId="urn:microsoft.com/office/officeart/2005/8/layout/hList7"/>
    <dgm:cxn modelId="{BBE2E9BC-0C61-4E67-B76E-52112FB913B7}" type="presParOf" srcId="{FD61584A-73D7-4BD8-9539-24DEF73AEF70}" destId="{24756CFC-8C35-47B6-BFDC-1B4E60147AE7}" srcOrd="3" destOrd="0" presId="urn:microsoft.com/office/officeart/2005/8/layout/hList7"/>
    <dgm:cxn modelId="{4170C4E5-FED6-4B85-8C06-C666793FD2F4}" type="presParOf" srcId="{F44CC6E6-890C-4D7B-9145-6F675692DF5D}" destId="{CFAAD270-9425-4551-BDF2-E44FF971EC3F}" srcOrd="1" destOrd="0" presId="urn:microsoft.com/office/officeart/2005/8/layout/hList7"/>
    <dgm:cxn modelId="{4C941388-2FE5-40D0-9153-962A45454D0F}" type="presParOf" srcId="{F44CC6E6-890C-4D7B-9145-6F675692DF5D}" destId="{C820E2A6-5DF4-4B5A-9264-DAC85AEE373A}" srcOrd="2" destOrd="0" presId="urn:microsoft.com/office/officeart/2005/8/layout/hList7"/>
    <dgm:cxn modelId="{6F5421F9-A788-41A5-ABE3-2AC3316BEEAA}" type="presParOf" srcId="{C820E2A6-5DF4-4B5A-9264-DAC85AEE373A}" destId="{098EAAE2-44F6-4DD4-A6AF-ADA9A35B2206}" srcOrd="0" destOrd="0" presId="urn:microsoft.com/office/officeart/2005/8/layout/hList7"/>
    <dgm:cxn modelId="{F2C8BCDE-331A-48B3-A09E-C83BE6A647FA}" type="presParOf" srcId="{C820E2A6-5DF4-4B5A-9264-DAC85AEE373A}" destId="{4206DFE4-D184-49FD-999E-BCF761DDA1E5}" srcOrd="1" destOrd="0" presId="urn:microsoft.com/office/officeart/2005/8/layout/hList7"/>
    <dgm:cxn modelId="{44FCAE21-1BCD-4785-96C4-625F4F2D1722}" type="presParOf" srcId="{C820E2A6-5DF4-4B5A-9264-DAC85AEE373A}" destId="{1807B3C6-7D76-42EC-8FBA-7DAE4E707BA3}" srcOrd="2" destOrd="0" presId="urn:microsoft.com/office/officeart/2005/8/layout/hList7"/>
    <dgm:cxn modelId="{5B8261FC-289A-4F41-AF5D-ADE7450E7334}" type="presParOf" srcId="{C820E2A6-5DF4-4B5A-9264-DAC85AEE373A}" destId="{2336283D-08C6-4DD0-83A9-8B6939428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Council or the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1800" dirty="0" smtClean="0">
              <a:latin typeface="Raleway" panose="020B0604020202020204" charset="0"/>
            </a:rPr>
            <a:t>Company  Doing Business with City</a:t>
          </a: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11E72894-1595-4411-9E88-635C2F0B184C}">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Business Relationship</a:t>
          </a:r>
        </a:p>
      </dgm:t>
    </dgm:pt>
    <dgm:pt modelId="{2DEA965C-180D-4F66-9A5A-59557C832B40}" type="parTrans" cxnId="{B7F8120B-F43B-4755-8F51-13F7A1416492}">
      <dgm:prSet/>
      <dgm:spPr/>
      <dgm:t>
        <a:bodyPr/>
        <a:lstStyle/>
        <a:p>
          <a:endParaRPr lang="en-US"/>
        </a:p>
      </dgm:t>
    </dgm:pt>
    <dgm:pt modelId="{850B1288-C1A8-43F8-B656-5FB290981BC1}" type="sibTrans" cxnId="{B7F8120B-F43B-4755-8F51-13F7A1416492}">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FlipVert="1" custScaleX="5785" custScaleY="48610" custLinFactY="-100000" custLinFactNeighborX="8542" custLinFactNeighborY="-161679"/>
      <dgm:spPr>
        <a:prstGeom prst="rightArrow">
          <a:avLst/>
        </a:prstGeom>
        <a:solidFill>
          <a:schemeClr val="accent3"/>
        </a:solidFill>
        <a:ln>
          <a:solidFill>
            <a:srgbClr val="FF0000"/>
          </a:solidFill>
        </a:ln>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3"/>
      <dgm:spPr/>
      <dgm:t>
        <a:bodyPr/>
        <a:lstStyle/>
        <a:p>
          <a:endParaRPr lang="en-US"/>
        </a:p>
      </dgm:t>
    </dgm:pt>
    <dgm:pt modelId="{7B515FE9-1DA3-4A0A-A488-EC1E5427BCB8}" type="pres">
      <dgm:prSet presAssocID="{787FCF6A-7BF5-4C30-B06C-FE07236A903B}" presName="nodeTx" presStyleLbl="node1" presStyleIdx="0" presStyleCnt="3">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3"/>
      <dgm:spPr/>
    </dgm:pt>
    <dgm:pt modelId="{24756CFC-8C35-47B6-BFDC-1B4E60147AE7}" type="pres">
      <dgm:prSet presAssocID="{787FCF6A-7BF5-4C30-B06C-FE07236A903B}" presName="imagNode" presStyleLbl="fgImgPlac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3" custScaleX="99425" custScaleY="100000" custLinFactNeighborX="3"/>
      <dgm:spPr/>
      <dgm:t>
        <a:bodyPr/>
        <a:lstStyle/>
        <a:p>
          <a:endParaRPr lang="en-US"/>
        </a:p>
      </dgm:t>
    </dgm:pt>
    <dgm:pt modelId="{4206DFE4-D184-49FD-999E-BCF761DDA1E5}" type="pres">
      <dgm:prSet presAssocID="{F28AD98E-F061-4036-9E16-51554CB466BD}" presName="nodeTx" presStyleLbl="node1" presStyleIdx="1" presStyleCnt="3">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3"/>
      <dgm:spPr/>
    </dgm:pt>
    <dgm:pt modelId="{2336283D-08C6-4DD0-83A9-8B6939428B85}" type="pres">
      <dgm:prSet presAssocID="{F28AD98E-F061-4036-9E16-51554CB466B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person one holding a credit card and person two holding a shopping bag illustrating a Council Member selling something to the City.&#10;"/>
        </a:ext>
      </dgm:extLst>
    </dgm:pt>
    <dgm:pt modelId="{16CF0C4F-9620-4115-AA5E-C28756215528}" type="pres">
      <dgm:prSet presAssocID="{1BAD0B93-9395-491B-AA61-584BDF2950D0}" presName="sibTrans" presStyleLbl="sibTrans2D1" presStyleIdx="0" presStyleCnt="0"/>
      <dgm:spPr/>
      <dgm:t>
        <a:bodyPr/>
        <a:lstStyle/>
        <a:p>
          <a:endParaRPr lang="en-US"/>
        </a:p>
      </dgm:t>
    </dgm:pt>
    <dgm:pt modelId="{6A67EC66-A8EB-4910-92DD-175FCDB6911A}" type="pres">
      <dgm:prSet presAssocID="{11E72894-1595-4411-9E88-635C2F0B184C}" presName="compNode" presStyleCnt="0"/>
      <dgm:spPr/>
    </dgm:pt>
    <dgm:pt modelId="{2FD96D3A-A7AA-4120-81C4-66AA6B9DC98D}" type="pres">
      <dgm:prSet presAssocID="{11E72894-1595-4411-9E88-635C2F0B184C}" presName="bkgdShape" presStyleLbl="node1" presStyleIdx="2" presStyleCnt="3"/>
      <dgm:spPr/>
      <dgm:t>
        <a:bodyPr/>
        <a:lstStyle/>
        <a:p>
          <a:endParaRPr lang="en-US"/>
        </a:p>
      </dgm:t>
    </dgm:pt>
    <dgm:pt modelId="{1E9C9DEE-CAE4-42CF-9BEA-C1B896A8EDDD}" type="pres">
      <dgm:prSet presAssocID="{11E72894-1595-4411-9E88-635C2F0B184C}" presName="nodeTx" presStyleLbl="node1" presStyleIdx="2" presStyleCnt="3">
        <dgm:presLayoutVars>
          <dgm:bulletEnabled val="1"/>
        </dgm:presLayoutVars>
      </dgm:prSet>
      <dgm:spPr/>
      <dgm:t>
        <a:bodyPr/>
        <a:lstStyle/>
        <a:p>
          <a:endParaRPr lang="en-US"/>
        </a:p>
      </dgm:t>
    </dgm:pt>
    <dgm:pt modelId="{AED74CF0-D521-451B-BA10-2CF661F9EC96}" type="pres">
      <dgm:prSet presAssocID="{11E72894-1595-4411-9E88-635C2F0B184C}" presName="invisiNode" presStyleLbl="node1" presStyleIdx="2" presStyleCnt="3"/>
      <dgm:spPr/>
    </dgm:pt>
    <dgm:pt modelId="{F3992E49-861B-4E47-A701-8929754EE136}" type="pres">
      <dgm:prSet presAssocID="{11E72894-1595-4411-9E88-635C2F0B184C}" presName="imagNode" presStyleLbl="fgImgPlace1" presStyleIdx="2" presStyleCnt="3"/>
      <dgm:spPr>
        <a:blipFill rotWithShape="1">
          <a:blip xmlns:r="http://schemas.openxmlformats.org/officeDocument/2006/relationships" r:embed="rId3"/>
          <a:stretch>
            <a:fillRect/>
          </a:stretch>
        </a:blipFill>
      </dgm:spPr>
      <dgm:t>
        <a:bodyPr/>
        <a:lstStyle/>
        <a:p>
          <a:endParaRPr lang="en-US"/>
        </a:p>
      </dgm:t>
      <dgm:extLst>
        <a:ext uri="{E40237B7-FDA0-4F09-8148-C483321AD2D9}">
          <dgm14:cNvPr xmlns:dgm14="http://schemas.microsoft.com/office/drawing/2010/diagram" id="0" name="" descr="Two business people shake hands illustrating a Council Member working with a business that in turn does business with the City.&#10;"/>
        </a:ext>
      </dgm:extLst>
    </dgm:pt>
  </dgm:ptLst>
  <dgm:cxnLst>
    <dgm:cxn modelId="{6A52B8D1-2D8B-4DD3-910A-8E352E50B76C}" type="presOf" srcId="{F28AD98E-F061-4036-9E16-51554CB466BD}" destId="{4206DFE4-D184-49FD-999E-BCF761DDA1E5}" srcOrd="1" destOrd="0" presId="urn:microsoft.com/office/officeart/2005/8/layout/hList7"/>
    <dgm:cxn modelId="{6E8CB0FB-5D54-48A9-B386-5F849F880C0A}" type="presOf" srcId="{50F76D71-3696-40AC-8863-FFF89D66E93E}" destId="{CFAAD270-9425-4551-BDF2-E44FF971EC3F}" srcOrd="0" destOrd="0" presId="urn:microsoft.com/office/officeart/2005/8/layout/hList7"/>
    <dgm:cxn modelId="{523B98DA-CB25-48C4-A67C-394BDA33655E}" type="presOf" srcId="{11E72894-1595-4411-9E88-635C2F0B184C}" destId="{1E9C9DEE-CAE4-42CF-9BEA-C1B896A8EDDD}" srcOrd="1" destOrd="0" presId="urn:microsoft.com/office/officeart/2005/8/layout/hList7"/>
    <dgm:cxn modelId="{400BBA7A-C102-4F0A-885B-85715B4B3CC2}" type="presOf" srcId="{317A3860-05D3-432E-8C82-043D564D7C05}" destId="{8BFD152F-FFF7-4BC6-98A2-7EF4230EEABE}" srcOrd="0" destOrd="0" presId="urn:microsoft.com/office/officeart/2005/8/layout/hList7"/>
    <dgm:cxn modelId="{6AD4B6A6-8C26-4D0F-87C8-DE4AACEDFCBE}" type="presOf" srcId="{787FCF6A-7BF5-4C30-B06C-FE07236A903B}" destId="{7B515FE9-1DA3-4A0A-A488-EC1E5427BCB8}" srcOrd="1" destOrd="0" presId="urn:microsoft.com/office/officeart/2005/8/layout/hList7"/>
    <dgm:cxn modelId="{B7F8120B-F43B-4755-8F51-13F7A1416492}" srcId="{317A3860-05D3-432E-8C82-043D564D7C05}" destId="{11E72894-1595-4411-9E88-635C2F0B184C}" srcOrd="2" destOrd="0" parTransId="{2DEA965C-180D-4F66-9A5A-59557C832B40}" sibTransId="{850B1288-C1A8-43F8-B656-5FB290981BC1}"/>
    <dgm:cxn modelId="{70CF1FF1-6D9A-44B7-8F9C-53816FE9FD28}" srcId="{317A3860-05D3-432E-8C82-043D564D7C05}" destId="{787FCF6A-7BF5-4C30-B06C-FE07236A903B}" srcOrd="0" destOrd="0" parTransId="{E87C30B4-850A-4164-8FDD-E31FDFE588C9}" sibTransId="{50F76D71-3696-40AC-8863-FFF89D66E93E}"/>
    <dgm:cxn modelId="{775601D1-FAE9-4E8C-B9DE-2608DE2B1990}" type="presOf" srcId="{1BAD0B93-9395-491B-AA61-584BDF2950D0}" destId="{16CF0C4F-9620-4115-AA5E-C28756215528}" srcOrd="0" destOrd="0" presId="urn:microsoft.com/office/officeart/2005/8/layout/hList7"/>
    <dgm:cxn modelId="{7A0C433C-F098-4E69-A680-8D28F1E7199C}" type="presOf" srcId="{F28AD98E-F061-4036-9E16-51554CB466BD}" destId="{098EAAE2-44F6-4DD4-A6AF-ADA9A35B2206}" srcOrd="0" destOrd="0" presId="urn:microsoft.com/office/officeart/2005/8/layout/hList7"/>
    <dgm:cxn modelId="{DE9D31CC-C35F-416E-87D0-60A6B33CD1E7}" type="presOf" srcId="{787FCF6A-7BF5-4C30-B06C-FE07236A903B}" destId="{367B10EB-202B-40FE-9A19-19D7EDF26D97}"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A58B32DA-91AC-4BC8-BDB6-E0533D4F5723}" type="presOf" srcId="{11E72894-1595-4411-9E88-635C2F0B184C}" destId="{2FD96D3A-A7AA-4120-81C4-66AA6B9DC98D}" srcOrd="0" destOrd="0" presId="urn:microsoft.com/office/officeart/2005/8/layout/hList7"/>
    <dgm:cxn modelId="{7A59DC87-A934-4146-B433-A5387E8DF91C}" type="presParOf" srcId="{8BFD152F-FFF7-4BC6-98A2-7EF4230EEABE}" destId="{27A41061-D7B7-444B-AE9F-2EAA58210192}" srcOrd="0" destOrd="0" presId="urn:microsoft.com/office/officeart/2005/8/layout/hList7"/>
    <dgm:cxn modelId="{B4686CB9-12D5-4E1B-B369-52EB92219797}" type="presParOf" srcId="{8BFD152F-FFF7-4BC6-98A2-7EF4230EEABE}" destId="{F44CC6E6-890C-4D7B-9145-6F675692DF5D}" srcOrd="1" destOrd="0" presId="urn:microsoft.com/office/officeart/2005/8/layout/hList7"/>
    <dgm:cxn modelId="{BFF5DA80-A788-4641-A966-F101F4843175}" type="presParOf" srcId="{F44CC6E6-890C-4D7B-9145-6F675692DF5D}" destId="{FD61584A-73D7-4BD8-9539-24DEF73AEF70}" srcOrd="0" destOrd="0" presId="urn:microsoft.com/office/officeart/2005/8/layout/hList7"/>
    <dgm:cxn modelId="{485449C6-24A8-4C9D-823F-7E66464157FF}" type="presParOf" srcId="{FD61584A-73D7-4BD8-9539-24DEF73AEF70}" destId="{367B10EB-202B-40FE-9A19-19D7EDF26D97}" srcOrd="0" destOrd="0" presId="urn:microsoft.com/office/officeart/2005/8/layout/hList7"/>
    <dgm:cxn modelId="{6937AB93-B581-4470-81D1-208F6CC2E0E6}" type="presParOf" srcId="{FD61584A-73D7-4BD8-9539-24DEF73AEF70}" destId="{7B515FE9-1DA3-4A0A-A488-EC1E5427BCB8}" srcOrd="1" destOrd="0" presId="urn:microsoft.com/office/officeart/2005/8/layout/hList7"/>
    <dgm:cxn modelId="{7941DDC2-66AD-4587-810D-378F62671260}" type="presParOf" srcId="{FD61584A-73D7-4BD8-9539-24DEF73AEF70}" destId="{521380D5-F7CC-467C-8AB6-7E91CA90B26F}" srcOrd="2" destOrd="0" presId="urn:microsoft.com/office/officeart/2005/8/layout/hList7"/>
    <dgm:cxn modelId="{6BD22E00-78FE-4423-827F-3A760919D9AC}" type="presParOf" srcId="{FD61584A-73D7-4BD8-9539-24DEF73AEF70}" destId="{24756CFC-8C35-47B6-BFDC-1B4E60147AE7}" srcOrd="3" destOrd="0" presId="urn:microsoft.com/office/officeart/2005/8/layout/hList7"/>
    <dgm:cxn modelId="{7624A19E-559D-4CCE-9709-F8BC843B3E5B}" type="presParOf" srcId="{F44CC6E6-890C-4D7B-9145-6F675692DF5D}" destId="{CFAAD270-9425-4551-BDF2-E44FF971EC3F}" srcOrd="1" destOrd="0" presId="urn:microsoft.com/office/officeart/2005/8/layout/hList7"/>
    <dgm:cxn modelId="{69D48ACC-78E9-494C-9423-4B354DC177BA}" type="presParOf" srcId="{F44CC6E6-890C-4D7B-9145-6F675692DF5D}" destId="{C820E2A6-5DF4-4B5A-9264-DAC85AEE373A}" srcOrd="2" destOrd="0" presId="urn:microsoft.com/office/officeart/2005/8/layout/hList7"/>
    <dgm:cxn modelId="{3F50EE94-618E-441E-99CA-234FE887B1C0}" type="presParOf" srcId="{C820E2A6-5DF4-4B5A-9264-DAC85AEE373A}" destId="{098EAAE2-44F6-4DD4-A6AF-ADA9A35B2206}" srcOrd="0" destOrd="0" presId="urn:microsoft.com/office/officeart/2005/8/layout/hList7"/>
    <dgm:cxn modelId="{2F29ACBB-760E-400A-A935-0FB7A4734DC1}" type="presParOf" srcId="{C820E2A6-5DF4-4B5A-9264-DAC85AEE373A}" destId="{4206DFE4-D184-49FD-999E-BCF761DDA1E5}" srcOrd="1" destOrd="0" presId="urn:microsoft.com/office/officeart/2005/8/layout/hList7"/>
    <dgm:cxn modelId="{A3A69DD6-29E9-4E98-8370-7ECF5F2E096A}" type="presParOf" srcId="{C820E2A6-5DF4-4B5A-9264-DAC85AEE373A}" destId="{1807B3C6-7D76-42EC-8FBA-7DAE4E707BA3}" srcOrd="2" destOrd="0" presId="urn:microsoft.com/office/officeart/2005/8/layout/hList7"/>
    <dgm:cxn modelId="{E1D1DACA-B8AD-4D61-A9E0-DAC259615228}" type="presParOf" srcId="{C820E2A6-5DF4-4B5A-9264-DAC85AEE373A}" destId="{2336283D-08C6-4DD0-83A9-8B6939428B85}" srcOrd="3" destOrd="0" presId="urn:microsoft.com/office/officeart/2005/8/layout/hList7"/>
    <dgm:cxn modelId="{0F60C8DA-AA61-4B9E-95D0-14E42B4F124F}" type="presParOf" srcId="{F44CC6E6-890C-4D7B-9145-6F675692DF5D}" destId="{16CF0C4F-9620-4115-AA5E-C28756215528}" srcOrd="3" destOrd="0" presId="urn:microsoft.com/office/officeart/2005/8/layout/hList7"/>
    <dgm:cxn modelId="{867F0E47-9871-4C9D-A9F9-C3BB41DA29A9}" type="presParOf" srcId="{F44CC6E6-890C-4D7B-9145-6F675692DF5D}" destId="{6A67EC66-A8EB-4910-92DD-175FCDB6911A}" srcOrd="4" destOrd="0" presId="urn:microsoft.com/office/officeart/2005/8/layout/hList7"/>
    <dgm:cxn modelId="{65F3E53D-FEAE-464B-91BA-045ED8E1C0BC}" type="presParOf" srcId="{6A67EC66-A8EB-4910-92DD-175FCDB6911A}" destId="{2FD96D3A-A7AA-4120-81C4-66AA6B9DC98D}" srcOrd="0" destOrd="0" presId="urn:microsoft.com/office/officeart/2005/8/layout/hList7"/>
    <dgm:cxn modelId="{FF88EB64-CBE6-4DD4-B54B-A5466681B202}" type="presParOf" srcId="{6A67EC66-A8EB-4910-92DD-175FCDB6911A}" destId="{1E9C9DEE-CAE4-42CF-9BEA-C1B896A8EDDD}" srcOrd="1" destOrd="0" presId="urn:microsoft.com/office/officeart/2005/8/layout/hList7"/>
    <dgm:cxn modelId="{0A089305-C705-4272-8AE0-AE5D30C6A5FA}" type="presParOf" srcId="{6A67EC66-A8EB-4910-92DD-175FCDB6911A}" destId="{AED74CF0-D521-451B-BA10-2CF661F9EC96}" srcOrd="2" destOrd="0" presId="urn:microsoft.com/office/officeart/2005/8/layout/hList7"/>
    <dgm:cxn modelId="{8BFBCC17-B198-459E-8116-4C79B130A49E}" type="presParOf" srcId="{6A67EC66-A8EB-4910-92DD-175FCDB6911A}" destId="{F3992E49-861B-4E47-A701-8929754EE13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Council or the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Bef>
              <a:spcPct val="0"/>
            </a:spcBef>
            <a:spcAft>
              <a:spcPts val="0"/>
            </a:spcAft>
          </a:pPr>
          <a:endParaRPr lang="en-US" sz="2000" dirty="0" smtClean="0">
            <a:latin typeface="Raleway" panose="020B0604020202020204" charset="0"/>
          </a:endParaRPr>
        </a:p>
        <a:p>
          <a:pPr>
            <a:lnSpc>
              <a:spcPct val="100000"/>
            </a:lnSpc>
            <a:spcBef>
              <a:spcPts val="600"/>
            </a:spcBef>
            <a:spcAft>
              <a:spcPts val="0"/>
            </a:spcAft>
          </a:pPr>
          <a:r>
            <a:rPr lang="en-US" sz="2000" dirty="0" smtClean="0">
              <a:latin typeface="Raleway" panose="020B0604020202020204" charset="0"/>
            </a:rPr>
            <a:t>Chamber of Commerce  </a:t>
          </a:r>
        </a:p>
        <a:p>
          <a:pPr>
            <a:lnSpc>
              <a:spcPct val="100000"/>
            </a:lnSpc>
            <a:spcBef>
              <a:spcPct val="0"/>
            </a:spcBef>
            <a:spcAft>
              <a:spcPts val="0"/>
            </a:spcAft>
          </a:pPr>
          <a:r>
            <a:rPr lang="en-US" sz="2000" dirty="0" smtClean="0">
              <a:latin typeface="Raleway" panose="020B0604020202020204" charset="0"/>
            </a:rPr>
            <a:t>Contracts with City</a:t>
          </a:r>
          <a:endParaRPr lang="en-US" sz="20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11E72894-1595-4411-9E88-635C2F0B184C}">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Employee of Chamber of Commerce</a:t>
          </a:r>
        </a:p>
      </dgm:t>
    </dgm:pt>
    <dgm:pt modelId="{2DEA965C-180D-4F66-9A5A-59557C832B40}" type="parTrans" cxnId="{B7F8120B-F43B-4755-8F51-13F7A1416492}">
      <dgm:prSet/>
      <dgm:spPr/>
      <dgm:t>
        <a:bodyPr/>
        <a:lstStyle/>
        <a:p>
          <a:endParaRPr lang="en-US"/>
        </a:p>
      </dgm:t>
    </dgm:pt>
    <dgm:pt modelId="{850B1288-C1A8-43F8-B656-5FB290981BC1}" type="sibTrans" cxnId="{B7F8120B-F43B-4755-8F51-13F7A1416492}">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FlipVert="1" custScaleX="5785" custScaleY="48610" custLinFactY="-100000" custLinFactNeighborX="8542" custLinFactNeighborY="-161679"/>
      <dgm:spPr>
        <a:prstGeom prst="rightArrow">
          <a:avLst/>
        </a:prstGeom>
        <a:solidFill>
          <a:schemeClr val="accent3"/>
        </a:solidFill>
        <a:ln>
          <a:solidFill>
            <a:srgbClr val="FF0000"/>
          </a:solidFill>
        </a:ln>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3"/>
      <dgm:spPr/>
      <dgm:t>
        <a:bodyPr/>
        <a:lstStyle/>
        <a:p>
          <a:endParaRPr lang="en-US"/>
        </a:p>
      </dgm:t>
    </dgm:pt>
    <dgm:pt modelId="{7B515FE9-1DA3-4A0A-A488-EC1E5427BCB8}" type="pres">
      <dgm:prSet presAssocID="{787FCF6A-7BF5-4C30-B06C-FE07236A903B}" presName="nodeTx" presStyleLbl="node1" presStyleIdx="0" presStyleCnt="3">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3"/>
      <dgm:spPr/>
    </dgm:pt>
    <dgm:pt modelId="{24756CFC-8C35-47B6-BFDC-1B4E60147AE7}" type="pres">
      <dgm:prSet presAssocID="{787FCF6A-7BF5-4C30-B06C-FE07236A903B}" presName="imagNode" presStyleLbl="fgImgPlace1" presStyleIdx="0" presStyleCnt="3"/>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10;"/>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3" custScaleX="99425" custScaleY="100000" custLinFactNeighborX="3"/>
      <dgm:spPr/>
      <dgm:t>
        <a:bodyPr/>
        <a:lstStyle/>
        <a:p>
          <a:endParaRPr lang="en-US"/>
        </a:p>
      </dgm:t>
    </dgm:pt>
    <dgm:pt modelId="{4206DFE4-D184-49FD-999E-BCF761DDA1E5}" type="pres">
      <dgm:prSet presAssocID="{F28AD98E-F061-4036-9E16-51554CB466BD}" presName="nodeTx" presStyleLbl="node1" presStyleIdx="1" presStyleCnt="3">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3"/>
      <dgm:spPr/>
    </dgm:pt>
    <dgm:pt modelId="{2336283D-08C6-4DD0-83A9-8B6939428B85}" type="pres">
      <dgm:prSet presAssocID="{F28AD98E-F061-4036-9E16-51554CB466B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person one holding a credit card and person two holding a shopping bag illustrating athe Chamber of Commerce doing business with the City.&#10;"/>
        </a:ext>
      </dgm:extLst>
    </dgm:pt>
    <dgm:pt modelId="{16CF0C4F-9620-4115-AA5E-C28756215528}" type="pres">
      <dgm:prSet presAssocID="{1BAD0B93-9395-491B-AA61-584BDF2950D0}" presName="sibTrans" presStyleLbl="sibTrans2D1" presStyleIdx="0" presStyleCnt="0"/>
      <dgm:spPr/>
      <dgm:t>
        <a:bodyPr/>
        <a:lstStyle/>
        <a:p>
          <a:endParaRPr lang="en-US"/>
        </a:p>
      </dgm:t>
    </dgm:pt>
    <dgm:pt modelId="{6A67EC66-A8EB-4910-92DD-175FCDB6911A}" type="pres">
      <dgm:prSet presAssocID="{11E72894-1595-4411-9E88-635C2F0B184C}" presName="compNode" presStyleCnt="0"/>
      <dgm:spPr/>
    </dgm:pt>
    <dgm:pt modelId="{2FD96D3A-A7AA-4120-81C4-66AA6B9DC98D}" type="pres">
      <dgm:prSet presAssocID="{11E72894-1595-4411-9E88-635C2F0B184C}" presName="bkgdShape" presStyleLbl="node1" presStyleIdx="2" presStyleCnt="3"/>
      <dgm:spPr/>
      <dgm:t>
        <a:bodyPr/>
        <a:lstStyle/>
        <a:p>
          <a:endParaRPr lang="en-US"/>
        </a:p>
      </dgm:t>
    </dgm:pt>
    <dgm:pt modelId="{1E9C9DEE-CAE4-42CF-9BEA-C1B896A8EDDD}" type="pres">
      <dgm:prSet presAssocID="{11E72894-1595-4411-9E88-635C2F0B184C}" presName="nodeTx" presStyleLbl="node1" presStyleIdx="2" presStyleCnt="3">
        <dgm:presLayoutVars>
          <dgm:bulletEnabled val="1"/>
        </dgm:presLayoutVars>
      </dgm:prSet>
      <dgm:spPr/>
      <dgm:t>
        <a:bodyPr/>
        <a:lstStyle/>
        <a:p>
          <a:endParaRPr lang="en-US"/>
        </a:p>
      </dgm:t>
    </dgm:pt>
    <dgm:pt modelId="{AED74CF0-D521-451B-BA10-2CF661F9EC96}" type="pres">
      <dgm:prSet presAssocID="{11E72894-1595-4411-9E88-635C2F0B184C}" presName="invisiNode" presStyleLbl="node1" presStyleIdx="2" presStyleCnt="3"/>
      <dgm:spPr/>
    </dgm:pt>
    <dgm:pt modelId="{F3992E49-861B-4E47-A701-8929754EE136}" type="pres">
      <dgm:prSet presAssocID="{11E72894-1595-4411-9E88-635C2F0B184C}" presName="imagNode" presStyleLbl="fgImgPlace1" presStyleIdx="2"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Two business people shake hands illustrating a Council Member who works for the Chamber of Commerce that in turn does business with the City.&#10;"/>
        </a:ext>
      </dgm:extLst>
    </dgm:pt>
  </dgm:ptLst>
  <dgm:cxnLst>
    <dgm:cxn modelId="{DDA4B058-8BB3-446E-A2FC-0670563741C9}" type="presOf" srcId="{317A3860-05D3-432E-8C82-043D564D7C05}" destId="{8BFD152F-FFF7-4BC6-98A2-7EF4230EEABE}" srcOrd="0" destOrd="0" presId="urn:microsoft.com/office/officeart/2005/8/layout/hList7"/>
    <dgm:cxn modelId="{FCFC8F30-5CFD-4361-89FB-72BAA586E4C9}" type="presOf" srcId="{1BAD0B93-9395-491B-AA61-584BDF2950D0}" destId="{16CF0C4F-9620-4115-AA5E-C28756215528}" srcOrd="0" destOrd="0" presId="urn:microsoft.com/office/officeart/2005/8/layout/hList7"/>
    <dgm:cxn modelId="{0A21BFA1-25FE-472A-B0AD-13FA666594DB}" type="presOf" srcId="{50F76D71-3696-40AC-8863-FFF89D66E93E}" destId="{CFAAD270-9425-4551-BDF2-E44FF971EC3F}" srcOrd="0" destOrd="0" presId="urn:microsoft.com/office/officeart/2005/8/layout/hList7"/>
    <dgm:cxn modelId="{053BB27B-C49F-4F70-B59F-FBA11D432DC7}" type="presOf" srcId="{F28AD98E-F061-4036-9E16-51554CB466BD}" destId="{098EAAE2-44F6-4DD4-A6AF-ADA9A35B2206}" srcOrd="0" destOrd="0" presId="urn:microsoft.com/office/officeart/2005/8/layout/hList7"/>
    <dgm:cxn modelId="{C238C056-D165-461F-9708-F7B98001F930}" type="presOf" srcId="{787FCF6A-7BF5-4C30-B06C-FE07236A903B}" destId="{7B515FE9-1DA3-4A0A-A488-EC1E5427BCB8}" srcOrd="1" destOrd="0" presId="urn:microsoft.com/office/officeart/2005/8/layout/hList7"/>
    <dgm:cxn modelId="{6269CF17-8468-4A68-8628-D638C87EA56E}" type="presOf" srcId="{787FCF6A-7BF5-4C30-B06C-FE07236A903B}" destId="{367B10EB-202B-40FE-9A19-19D7EDF26D97}" srcOrd="0" destOrd="0" presId="urn:microsoft.com/office/officeart/2005/8/layout/hList7"/>
    <dgm:cxn modelId="{B7F8120B-F43B-4755-8F51-13F7A1416492}" srcId="{317A3860-05D3-432E-8C82-043D564D7C05}" destId="{11E72894-1595-4411-9E88-635C2F0B184C}" srcOrd="2" destOrd="0" parTransId="{2DEA965C-180D-4F66-9A5A-59557C832B40}" sibTransId="{850B1288-C1A8-43F8-B656-5FB290981BC1}"/>
    <dgm:cxn modelId="{DE16745D-9BEC-4511-B426-1254B7909524}" type="presOf" srcId="{F28AD98E-F061-4036-9E16-51554CB466BD}" destId="{4206DFE4-D184-49FD-999E-BCF761DDA1E5}" srcOrd="1" destOrd="0" presId="urn:microsoft.com/office/officeart/2005/8/layout/hList7"/>
    <dgm:cxn modelId="{34D52F99-A940-4E65-BEE4-B6D108762F0B}" type="presOf" srcId="{11E72894-1595-4411-9E88-635C2F0B184C}" destId="{1E9C9DEE-CAE4-42CF-9BEA-C1B896A8EDDD}" srcOrd="1"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D314565B-031D-4CF9-9162-B36DE113ECF3}" type="presOf" srcId="{11E72894-1595-4411-9E88-635C2F0B184C}" destId="{2FD96D3A-A7AA-4120-81C4-66AA6B9DC98D}"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77CF5B76-289E-4267-8497-2754ED5271DC}" type="presParOf" srcId="{8BFD152F-FFF7-4BC6-98A2-7EF4230EEABE}" destId="{27A41061-D7B7-444B-AE9F-2EAA58210192}" srcOrd="0" destOrd="0" presId="urn:microsoft.com/office/officeart/2005/8/layout/hList7"/>
    <dgm:cxn modelId="{BDA6100A-DAAB-41AA-8729-37201E20519B}" type="presParOf" srcId="{8BFD152F-FFF7-4BC6-98A2-7EF4230EEABE}" destId="{F44CC6E6-890C-4D7B-9145-6F675692DF5D}" srcOrd="1" destOrd="0" presId="urn:microsoft.com/office/officeart/2005/8/layout/hList7"/>
    <dgm:cxn modelId="{5AF47296-49C0-486D-A185-F83FA8B93DDC}" type="presParOf" srcId="{F44CC6E6-890C-4D7B-9145-6F675692DF5D}" destId="{FD61584A-73D7-4BD8-9539-24DEF73AEF70}" srcOrd="0" destOrd="0" presId="urn:microsoft.com/office/officeart/2005/8/layout/hList7"/>
    <dgm:cxn modelId="{9DC4C9E0-FA1C-4B92-8178-ED6569167924}" type="presParOf" srcId="{FD61584A-73D7-4BD8-9539-24DEF73AEF70}" destId="{367B10EB-202B-40FE-9A19-19D7EDF26D97}" srcOrd="0" destOrd="0" presId="urn:microsoft.com/office/officeart/2005/8/layout/hList7"/>
    <dgm:cxn modelId="{3F949ADC-981F-45FD-83AB-23DE8006C222}" type="presParOf" srcId="{FD61584A-73D7-4BD8-9539-24DEF73AEF70}" destId="{7B515FE9-1DA3-4A0A-A488-EC1E5427BCB8}" srcOrd="1" destOrd="0" presId="urn:microsoft.com/office/officeart/2005/8/layout/hList7"/>
    <dgm:cxn modelId="{68D1E586-AED6-4C2B-B5DA-85E108F70455}" type="presParOf" srcId="{FD61584A-73D7-4BD8-9539-24DEF73AEF70}" destId="{521380D5-F7CC-467C-8AB6-7E91CA90B26F}" srcOrd="2" destOrd="0" presId="urn:microsoft.com/office/officeart/2005/8/layout/hList7"/>
    <dgm:cxn modelId="{AD740F14-8A26-4E7E-8B2A-912797537310}" type="presParOf" srcId="{FD61584A-73D7-4BD8-9539-24DEF73AEF70}" destId="{24756CFC-8C35-47B6-BFDC-1B4E60147AE7}" srcOrd="3" destOrd="0" presId="urn:microsoft.com/office/officeart/2005/8/layout/hList7"/>
    <dgm:cxn modelId="{E35D3794-E96F-45B5-A636-864D189770AF}" type="presParOf" srcId="{F44CC6E6-890C-4D7B-9145-6F675692DF5D}" destId="{CFAAD270-9425-4551-BDF2-E44FF971EC3F}" srcOrd="1" destOrd="0" presId="urn:microsoft.com/office/officeart/2005/8/layout/hList7"/>
    <dgm:cxn modelId="{8993F059-7247-4BCB-A0D1-4D854A4FD7A3}" type="presParOf" srcId="{F44CC6E6-890C-4D7B-9145-6F675692DF5D}" destId="{C820E2A6-5DF4-4B5A-9264-DAC85AEE373A}" srcOrd="2" destOrd="0" presId="urn:microsoft.com/office/officeart/2005/8/layout/hList7"/>
    <dgm:cxn modelId="{FD090DB6-65E6-4F53-9BC9-680562F85A66}" type="presParOf" srcId="{C820E2A6-5DF4-4B5A-9264-DAC85AEE373A}" destId="{098EAAE2-44F6-4DD4-A6AF-ADA9A35B2206}" srcOrd="0" destOrd="0" presId="urn:microsoft.com/office/officeart/2005/8/layout/hList7"/>
    <dgm:cxn modelId="{71C35F66-81E4-4FFF-8D48-9EDD2C8B6DF8}" type="presParOf" srcId="{C820E2A6-5DF4-4B5A-9264-DAC85AEE373A}" destId="{4206DFE4-D184-49FD-999E-BCF761DDA1E5}" srcOrd="1" destOrd="0" presId="urn:microsoft.com/office/officeart/2005/8/layout/hList7"/>
    <dgm:cxn modelId="{40266504-4632-4732-B67C-2095D578F4FE}" type="presParOf" srcId="{C820E2A6-5DF4-4B5A-9264-DAC85AEE373A}" destId="{1807B3C6-7D76-42EC-8FBA-7DAE4E707BA3}" srcOrd="2" destOrd="0" presId="urn:microsoft.com/office/officeart/2005/8/layout/hList7"/>
    <dgm:cxn modelId="{374B0647-2AEF-49E3-92CD-C220F588A708}" type="presParOf" srcId="{C820E2A6-5DF4-4B5A-9264-DAC85AEE373A}" destId="{2336283D-08C6-4DD0-83A9-8B6939428B85}" srcOrd="3" destOrd="0" presId="urn:microsoft.com/office/officeart/2005/8/layout/hList7"/>
    <dgm:cxn modelId="{82D8BD89-108E-45EA-B016-86976AF24A72}" type="presParOf" srcId="{F44CC6E6-890C-4D7B-9145-6F675692DF5D}" destId="{16CF0C4F-9620-4115-AA5E-C28756215528}" srcOrd="3" destOrd="0" presId="urn:microsoft.com/office/officeart/2005/8/layout/hList7"/>
    <dgm:cxn modelId="{4111554C-8050-4BEA-8836-0E9CB5F59483}" type="presParOf" srcId="{F44CC6E6-890C-4D7B-9145-6F675692DF5D}" destId="{6A67EC66-A8EB-4910-92DD-175FCDB6911A}" srcOrd="4" destOrd="0" presId="urn:microsoft.com/office/officeart/2005/8/layout/hList7"/>
    <dgm:cxn modelId="{B7E8B693-7552-4A38-BF2D-D053254C95AD}" type="presParOf" srcId="{6A67EC66-A8EB-4910-92DD-175FCDB6911A}" destId="{2FD96D3A-A7AA-4120-81C4-66AA6B9DC98D}" srcOrd="0" destOrd="0" presId="urn:microsoft.com/office/officeart/2005/8/layout/hList7"/>
    <dgm:cxn modelId="{FBD6DABB-1651-486A-B826-6B0E023C77AF}" type="presParOf" srcId="{6A67EC66-A8EB-4910-92DD-175FCDB6911A}" destId="{1E9C9DEE-CAE4-42CF-9BEA-C1B896A8EDDD}" srcOrd="1" destOrd="0" presId="urn:microsoft.com/office/officeart/2005/8/layout/hList7"/>
    <dgm:cxn modelId="{B957AA9F-75CE-4CBE-A323-CD3A5940F958}" type="presParOf" srcId="{6A67EC66-A8EB-4910-92DD-175FCDB6911A}" destId="{AED74CF0-D521-451B-BA10-2CF661F9EC96}" srcOrd="2" destOrd="0" presId="urn:microsoft.com/office/officeart/2005/8/layout/hList7"/>
    <dgm:cxn modelId="{12CE6F2E-3D08-4609-BF8B-D9C06D779291}" type="presParOf" srcId="{6A67EC66-A8EB-4910-92DD-175FCDB6911A}" destId="{F3992E49-861B-4E47-A701-8929754EE13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r>
            <a:rPr lang="en-US" sz="2000" dirty="0" smtClean="0">
              <a:latin typeface="Raleway" panose="020B0604020202020204" charset="0"/>
            </a:rPr>
            <a:t>Council Funding Charity Program</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endParaRPr lang="en-US" sz="1800" dirty="0" smtClean="0">
            <a:latin typeface="Raleway" panose="020B0604020202020204" charset="0"/>
          </a:endParaRPr>
        </a:p>
        <a:p>
          <a:pPr>
            <a:lnSpc>
              <a:spcPct val="100000"/>
            </a:lnSpc>
            <a:spcAft>
              <a:spcPts val="0"/>
            </a:spcAft>
          </a:pPr>
          <a:endParaRPr lang="en-US" sz="1800" dirty="0" smtClean="0">
            <a:latin typeface="Raleway" panose="020B0604020202020204" charset="0"/>
          </a:endParaRPr>
        </a:p>
        <a:p>
          <a:pPr>
            <a:lnSpc>
              <a:spcPct val="100000"/>
            </a:lnSpc>
            <a:spcAft>
              <a:spcPts val="0"/>
            </a:spcAft>
          </a:pPr>
          <a:r>
            <a:rPr lang="en-US" sz="1800" dirty="0" smtClean="0">
              <a:latin typeface="Raleway" panose="020B0604020202020204" charset="0"/>
            </a:rPr>
            <a:t>First Coast Charity</a:t>
          </a:r>
        </a:p>
        <a:p>
          <a:pPr>
            <a:lnSpc>
              <a:spcPct val="100000"/>
            </a:lnSpc>
            <a:spcAft>
              <a:spcPts val="0"/>
            </a:spcAft>
          </a:pPr>
          <a:r>
            <a:rPr lang="en-US" sz="1800" dirty="0" smtClean="0">
              <a:latin typeface="Raleway" panose="020B0604020202020204" charset="0"/>
            </a:rPr>
            <a:t>  You are on Board of Directors</a:t>
          </a:r>
        </a:p>
        <a:p>
          <a:pPr>
            <a:lnSpc>
              <a:spcPct val="100000"/>
            </a:lnSpc>
            <a:spcAft>
              <a:spcPts val="0"/>
            </a:spcAft>
          </a:pPr>
          <a:endParaRPr lang="en-US" sz="1800" dirty="0" smtClean="0">
            <a:latin typeface="Raleway" panose="020B0604020202020204" charset="0"/>
          </a:endParaRPr>
        </a:p>
        <a:p>
          <a:pPr>
            <a:lnSpc>
              <a:spcPct val="100000"/>
            </a:lnSpc>
            <a:spcAft>
              <a:spcPts val="0"/>
            </a:spcAft>
          </a:pPr>
          <a:endParaRPr lang="en-US" sz="18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ScaleX="64228"/>
      <dgm:spPr>
        <a:prstGeom prst="leftRightArrow">
          <a:avLst/>
        </a:prstGeom>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2" custLinFactNeighborX="-403"/>
      <dgm:spPr/>
      <dgm:t>
        <a:bodyPr/>
        <a:lstStyle/>
        <a:p>
          <a:endParaRPr lang="en-US"/>
        </a:p>
      </dgm:t>
    </dgm:pt>
    <dgm:pt modelId="{7B515FE9-1DA3-4A0A-A488-EC1E5427BCB8}" type="pres">
      <dgm:prSet presAssocID="{787FCF6A-7BF5-4C30-B06C-FE07236A903B}" presName="nodeTx" presStyleLbl="node1" presStyleIdx="0" presStyleCnt="2">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2"/>
      <dgm:spPr/>
    </dgm:pt>
    <dgm:pt modelId="{24756CFC-8C35-47B6-BFDC-1B4E60147AE7}" type="pres">
      <dgm:prSet presAssocID="{787FCF6A-7BF5-4C30-B06C-FE07236A903B}" presName="imagNode" presStyleLbl="fgImgPlace1" presStyleIdx="0" presStyleCnt="2"/>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2" custScaleX="99425" custScaleY="100000" custLinFactNeighborX="79871" custLinFactNeighborY="-11592"/>
      <dgm:spPr/>
      <dgm:t>
        <a:bodyPr/>
        <a:lstStyle/>
        <a:p>
          <a:endParaRPr lang="en-US"/>
        </a:p>
      </dgm:t>
    </dgm:pt>
    <dgm:pt modelId="{4206DFE4-D184-49FD-999E-BCF761DDA1E5}" type="pres">
      <dgm:prSet presAssocID="{F28AD98E-F061-4036-9E16-51554CB466BD}" presName="nodeTx" presStyleLbl="node1" presStyleIdx="1" presStyleCnt="2">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2"/>
      <dgm:spPr/>
    </dgm:pt>
    <dgm:pt modelId="{2336283D-08C6-4DD0-83A9-8B6939428B85}" type="pres">
      <dgm:prSet presAssocID="{F28AD98E-F061-4036-9E16-51554CB466BD}" presName="imagNode" presStyleLbl="fgImgPlace1" presStyleIdx="1" presStyleCnt="2"/>
      <dgm:spPr>
        <a:blipFill rotWithShape="1">
          <a:blip xmlns:r="http://schemas.openxmlformats.org/officeDocument/2006/relationships" r:embed="rId2"/>
          <a:stretch>
            <a:fillRect/>
          </a:stretch>
        </a:blipFill>
      </dgm:spPr>
      <dgm:t>
        <a:bodyPr/>
        <a:lstStyle/>
        <a:p>
          <a:endParaRPr lang="en-US"/>
        </a:p>
      </dgm:t>
      <dgm:extLst>
        <a:ext uri="{E40237B7-FDA0-4F09-8148-C483321AD2D9}">
          <dgm14:cNvPr xmlns:dgm14="http://schemas.microsoft.com/office/drawing/2010/diagram" id="0" name="" descr="Two business people shake hands illustrating a Council Member who sits on a nonprofit board for an organization that does business with the City.&#10;"/>
        </a:ext>
      </dgm:extLst>
    </dgm:pt>
  </dgm:ptLst>
  <dgm:cxnLst>
    <dgm:cxn modelId="{4ABF6AA2-966B-4351-BAEA-AE6EA998F11E}" type="presOf" srcId="{50F76D71-3696-40AC-8863-FFF89D66E93E}" destId="{CFAAD270-9425-4551-BDF2-E44FF971EC3F}" srcOrd="0"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9B802043-25A1-4BD1-B583-43F4540C7A94}" type="presOf" srcId="{787FCF6A-7BF5-4C30-B06C-FE07236A903B}" destId="{367B10EB-202B-40FE-9A19-19D7EDF26D97}"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A4684075-09D1-4C4D-B1FF-45DC7708B7DC}" type="presOf" srcId="{F28AD98E-F061-4036-9E16-51554CB466BD}" destId="{098EAAE2-44F6-4DD4-A6AF-ADA9A35B2206}" srcOrd="0" destOrd="0" presId="urn:microsoft.com/office/officeart/2005/8/layout/hList7"/>
    <dgm:cxn modelId="{8071C59D-EC99-442C-B290-F5151AC14A3D}" type="presOf" srcId="{787FCF6A-7BF5-4C30-B06C-FE07236A903B}" destId="{7B515FE9-1DA3-4A0A-A488-EC1E5427BCB8}" srcOrd="1" destOrd="0" presId="urn:microsoft.com/office/officeart/2005/8/layout/hList7"/>
    <dgm:cxn modelId="{90D13BCF-30CC-48E3-914E-783F5927F2E4}" type="presOf" srcId="{F28AD98E-F061-4036-9E16-51554CB466BD}" destId="{4206DFE4-D184-49FD-999E-BCF761DDA1E5}" srcOrd="1" destOrd="0" presId="urn:microsoft.com/office/officeart/2005/8/layout/hList7"/>
    <dgm:cxn modelId="{F5937385-912A-4BA6-AECE-C3BBEBD3A344}" type="presOf" srcId="{317A3860-05D3-432E-8C82-043D564D7C05}" destId="{8BFD152F-FFF7-4BC6-98A2-7EF4230EEABE}" srcOrd="0" destOrd="0" presId="urn:microsoft.com/office/officeart/2005/8/layout/hList7"/>
    <dgm:cxn modelId="{219CC31F-FC5C-4CC4-B842-BF9873845D12}" type="presParOf" srcId="{8BFD152F-FFF7-4BC6-98A2-7EF4230EEABE}" destId="{27A41061-D7B7-444B-AE9F-2EAA58210192}" srcOrd="0" destOrd="0" presId="urn:microsoft.com/office/officeart/2005/8/layout/hList7"/>
    <dgm:cxn modelId="{3A9006CA-9C67-4270-AE15-2369CBABFA7E}" type="presParOf" srcId="{8BFD152F-FFF7-4BC6-98A2-7EF4230EEABE}" destId="{F44CC6E6-890C-4D7B-9145-6F675692DF5D}" srcOrd="1" destOrd="0" presId="urn:microsoft.com/office/officeart/2005/8/layout/hList7"/>
    <dgm:cxn modelId="{1EBAD61D-D238-430D-9A3C-C799DE3274E5}" type="presParOf" srcId="{F44CC6E6-890C-4D7B-9145-6F675692DF5D}" destId="{FD61584A-73D7-4BD8-9539-24DEF73AEF70}" srcOrd="0" destOrd="0" presId="urn:microsoft.com/office/officeart/2005/8/layout/hList7"/>
    <dgm:cxn modelId="{517B63C3-08A9-4861-9B4C-30219D13F11F}" type="presParOf" srcId="{FD61584A-73D7-4BD8-9539-24DEF73AEF70}" destId="{367B10EB-202B-40FE-9A19-19D7EDF26D97}" srcOrd="0" destOrd="0" presId="urn:microsoft.com/office/officeart/2005/8/layout/hList7"/>
    <dgm:cxn modelId="{9A13DCE1-12B5-43F8-A207-87A17D4289B6}" type="presParOf" srcId="{FD61584A-73D7-4BD8-9539-24DEF73AEF70}" destId="{7B515FE9-1DA3-4A0A-A488-EC1E5427BCB8}" srcOrd="1" destOrd="0" presId="urn:microsoft.com/office/officeart/2005/8/layout/hList7"/>
    <dgm:cxn modelId="{CD55D0C4-64F2-4C38-AD31-898CF1BF3675}" type="presParOf" srcId="{FD61584A-73D7-4BD8-9539-24DEF73AEF70}" destId="{521380D5-F7CC-467C-8AB6-7E91CA90B26F}" srcOrd="2" destOrd="0" presId="urn:microsoft.com/office/officeart/2005/8/layout/hList7"/>
    <dgm:cxn modelId="{12C28BE1-51A1-4544-B7B3-5E1A5805042C}" type="presParOf" srcId="{FD61584A-73D7-4BD8-9539-24DEF73AEF70}" destId="{24756CFC-8C35-47B6-BFDC-1B4E60147AE7}" srcOrd="3" destOrd="0" presId="urn:microsoft.com/office/officeart/2005/8/layout/hList7"/>
    <dgm:cxn modelId="{25B62EE6-C836-4998-8799-BB474A62A075}" type="presParOf" srcId="{F44CC6E6-890C-4D7B-9145-6F675692DF5D}" destId="{CFAAD270-9425-4551-BDF2-E44FF971EC3F}" srcOrd="1" destOrd="0" presId="urn:microsoft.com/office/officeart/2005/8/layout/hList7"/>
    <dgm:cxn modelId="{BCF77B6F-7F81-47F4-B6C9-904069A880C1}" type="presParOf" srcId="{F44CC6E6-890C-4D7B-9145-6F675692DF5D}" destId="{C820E2A6-5DF4-4B5A-9264-DAC85AEE373A}" srcOrd="2" destOrd="0" presId="urn:microsoft.com/office/officeart/2005/8/layout/hList7"/>
    <dgm:cxn modelId="{E1710D10-7606-446A-AF78-A350586B436C}" type="presParOf" srcId="{C820E2A6-5DF4-4B5A-9264-DAC85AEE373A}" destId="{098EAAE2-44F6-4DD4-A6AF-ADA9A35B2206}" srcOrd="0" destOrd="0" presId="urn:microsoft.com/office/officeart/2005/8/layout/hList7"/>
    <dgm:cxn modelId="{B2A9477C-10F9-4A4B-A408-12803CACE8BA}" type="presParOf" srcId="{C820E2A6-5DF4-4B5A-9264-DAC85AEE373A}" destId="{4206DFE4-D184-49FD-999E-BCF761DDA1E5}" srcOrd="1" destOrd="0" presId="urn:microsoft.com/office/officeart/2005/8/layout/hList7"/>
    <dgm:cxn modelId="{4014AE4C-E795-4149-83A8-D7D871A28324}" type="presParOf" srcId="{C820E2A6-5DF4-4B5A-9264-DAC85AEE373A}" destId="{1807B3C6-7D76-42EC-8FBA-7DAE4E707BA3}" srcOrd="2" destOrd="0" presId="urn:microsoft.com/office/officeart/2005/8/layout/hList7"/>
    <dgm:cxn modelId="{DBC44D63-2EEC-4DD4-963B-8CAB845ED128}" type="presParOf" srcId="{C820E2A6-5DF4-4B5A-9264-DAC85AEE373A}" destId="{2336283D-08C6-4DD0-83A9-8B6939428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7A3860-05D3-432E-8C82-043D564D7C0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787FCF6A-7BF5-4C30-B06C-FE07236A903B}">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Council or the City</a:t>
          </a:r>
          <a:endParaRPr lang="en-US" sz="2000" dirty="0">
            <a:latin typeface="Raleway" panose="020B0604020202020204" charset="0"/>
          </a:endParaRPr>
        </a:p>
      </dgm:t>
    </dgm:pt>
    <dgm:pt modelId="{E87C30B4-850A-4164-8FDD-E31FDFE588C9}" type="parTrans" cxnId="{70CF1FF1-6D9A-44B7-8F9C-53816FE9FD28}">
      <dgm:prSet/>
      <dgm:spPr/>
      <dgm:t>
        <a:bodyPr/>
        <a:lstStyle/>
        <a:p>
          <a:endParaRPr lang="en-US"/>
        </a:p>
      </dgm:t>
    </dgm:pt>
    <dgm:pt modelId="{50F76D71-3696-40AC-8863-FFF89D66E93E}" type="sibTrans" cxnId="{70CF1FF1-6D9A-44B7-8F9C-53816FE9FD28}">
      <dgm:prSet/>
      <dgm:spPr/>
      <dgm:t>
        <a:bodyPr/>
        <a:lstStyle/>
        <a:p>
          <a:endParaRPr lang="en-US"/>
        </a:p>
      </dgm:t>
    </dgm:pt>
    <dgm:pt modelId="{F28AD98E-F061-4036-9E16-51554CB466BD}">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1700" dirty="0" smtClean="0">
              <a:latin typeface="Raleway" panose="020B0604020202020204" charset="0"/>
            </a:rPr>
            <a:t>General Contractor Company  Doing Business with City</a:t>
          </a:r>
          <a:endParaRPr lang="en-US" sz="1700" dirty="0">
            <a:latin typeface="Raleway" panose="020B0604020202020204" charset="0"/>
          </a:endParaRPr>
        </a:p>
      </dgm:t>
    </dgm:pt>
    <dgm:pt modelId="{6782FF07-D69E-475D-A173-BF23EC458DE6}" type="parTrans" cxnId="{02259D07-ACAB-4636-823A-3AA53E20B4C0}">
      <dgm:prSet/>
      <dgm:spPr/>
      <dgm:t>
        <a:bodyPr/>
        <a:lstStyle/>
        <a:p>
          <a:endParaRPr lang="en-US"/>
        </a:p>
      </dgm:t>
    </dgm:pt>
    <dgm:pt modelId="{1BAD0B93-9395-491B-AA61-584BDF2950D0}" type="sibTrans" cxnId="{02259D07-ACAB-4636-823A-3AA53E20B4C0}">
      <dgm:prSet/>
      <dgm:spPr/>
      <dgm:t>
        <a:bodyPr/>
        <a:lstStyle/>
        <a:p>
          <a:endParaRPr lang="en-US"/>
        </a:p>
      </dgm:t>
    </dgm:pt>
    <dgm:pt modelId="{11E72894-1595-4411-9E88-635C2F0B184C}">
      <dgm:prSet phldrT="[Text]" custT="1"/>
      <dgm:spPr/>
      <dgm:t>
        <a:bodyPr/>
        <a:lstStyle/>
        <a:p>
          <a:pPr>
            <a:lnSpc>
              <a:spcPct val="100000"/>
            </a:lnSpc>
            <a:spcAft>
              <a:spcPts val="0"/>
            </a:spcAft>
          </a:pPr>
          <a:endParaRPr lang="en-US" sz="2000" dirty="0" smtClean="0">
            <a:latin typeface="Raleway" panose="020B0604020202020204" charset="0"/>
          </a:endParaRPr>
        </a:p>
        <a:p>
          <a:pPr>
            <a:lnSpc>
              <a:spcPct val="100000"/>
            </a:lnSpc>
            <a:spcAft>
              <a:spcPts val="0"/>
            </a:spcAft>
          </a:pPr>
          <a:r>
            <a:rPr lang="en-US" sz="2000" dirty="0" smtClean="0">
              <a:latin typeface="Raleway" panose="020B0604020202020204" charset="0"/>
            </a:rPr>
            <a:t>Your Electrical Company</a:t>
          </a:r>
        </a:p>
        <a:p>
          <a:pPr>
            <a:lnSpc>
              <a:spcPct val="100000"/>
            </a:lnSpc>
            <a:spcAft>
              <a:spcPts val="0"/>
            </a:spcAft>
          </a:pPr>
          <a:r>
            <a:rPr lang="en-US" sz="2000" dirty="0" smtClean="0">
              <a:latin typeface="Raleway" panose="020B0604020202020204" charset="0"/>
            </a:rPr>
            <a:t>Subcontractor</a:t>
          </a:r>
        </a:p>
      </dgm:t>
    </dgm:pt>
    <dgm:pt modelId="{2DEA965C-180D-4F66-9A5A-59557C832B40}" type="parTrans" cxnId="{B7F8120B-F43B-4755-8F51-13F7A1416492}">
      <dgm:prSet/>
      <dgm:spPr/>
      <dgm:t>
        <a:bodyPr/>
        <a:lstStyle/>
        <a:p>
          <a:endParaRPr lang="en-US"/>
        </a:p>
      </dgm:t>
    </dgm:pt>
    <dgm:pt modelId="{850B1288-C1A8-43F8-B656-5FB290981BC1}" type="sibTrans" cxnId="{B7F8120B-F43B-4755-8F51-13F7A1416492}">
      <dgm:prSet/>
      <dgm:spPr/>
      <dgm:t>
        <a:bodyPr/>
        <a:lstStyle/>
        <a:p>
          <a:endParaRPr lang="en-US"/>
        </a:p>
      </dgm:t>
    </dgm:pt>
    <dgm:pt modelId="{8BFD152F-FFF7-4BC6-98A2-7EF4230EEABE}" type="pres">
      <dgm:prSet presAssocID="{317A3860-05D3-432E-8C82-043D564D7C05}" presName="Name0" presStyleCnt="0">
        <dgm:presLayoutVars>
          <dgm:dir/>
          <dgm:resizeHandles val="exact"/>
        </dgm:presLayoutVars>
      </dgm:prSet>
      <dgm:spPr/>
      <dgm:t>
        <a:bodyPr/>
        <a:lstStyle/>
        <a:p>
          <a:endParaRPr lang="en-US"/>
        </a:p>
      </dgm:t>
    </dgm:pt>
    <dgm:pt modelId="{27A41061-D7B7-444B-AE9F-2EAA58210192}" type="pres">
      <dgm:prSet presAssocID="{317A3860-05D3-432E-8C82-043D564D7C05}" presName="fgShape" presStyleLbl="fgShp" presStyleIdx="0" presStyleCnt="1" custFlipVert="1" custScaleX="5785" custScaleY="48610" custLinFactY="-100000" custLinFactNeighborX="8542" custLinFactNeighborY="-161679"/>
      <dgm:spPr>
        <a:prstGeom prst="rightArrow">
          <a:avLst/>
        </a:prstGeom>
        <a:solidFill>
          <a:schemeClr val="accent3"/>
        </a:solidFill>
        <a:ln>
          <a:solidFill>
            <a:srgbClr val="FF0000"/>
          </a:solidFill>
        </a:ln>
      </dgm:spPr>
      <dgm:t>
        <a:bodyPr/>
        <a:lstStyle/>
        <a:p>
          <a:endParaRPr lang="en-US"/>
        </a:p>
      </dgm:t>
    </dgm:pt>
    <dgm:pt modelId="{F44CC6E6-890C-4D7B-9145-6F675692DF5D}" type="pres">
      <dgm:prSet presAssocID="{317A3860-05D3-432E-8C82-043D564D7C05}" presName="linComp" presStyleCnt="0"/>
      <dgm:spPr/>
    </dgm:pt>
    <dgm:pt modelId="{FD61584A-73D7-4BD8-9539-24DEF73AEF70}" type="pres">
      <dgm:prSet presAssocID="{787FCF6A-7BF5-4C30-B06C-FE07236A903B}" presName="compNode" presStyleCnt="0"/>
      <dgm:spPr/>
    </dgm:pt>
    <dgm:pt modelId="{367B10EB-202B-40FE-9A19-19D7EDF26D97}" type="pres">
      <dgm:prSet presAssocID="{787FCF6A-7BF5-4C30-B06C-FE07236A903B}" presName="bkgdShape" presStyleLbl="node1" presStyleIdx="0" presStyleCnt="3"/>
      <dgm:spPr/>
      <dgm:t>
        <a:bodyPr/>
        <a:lstStyle/>
        <a:p>
          <a:endParaRPr lang="en-US"/>
        </a:p>
      </dgm:t>
    </dgm:pt>
    <dgm:pt modelId="{7B515FE9-1DA3-4A0A-A488-EC1E5427BCB8}" type="pres">
      <dgm:prSet presAssocID="{787FCF6A-7BF5-4C30-B06C-FE07236A903B}" presName="nodeTx" presStyleLbl="node1" presStyleIdx="0" presStyleCnt="3">
        <dgm:presLayoutVars>
          <dgm:bulletEnabled val="1"/>
        </dgm:presLayoutVars>
      </dgm:prSet>
      <dgm:spPr/>
      <dgm:t>
        <a:bodyPr/>
        <a:lstStyle/>
        <a:p>
          <a:endParaRPr lang="en-US"/>
        </a:p>
      </dgm:t>
    </dgm:pt>
    <dgm:pt modelId="{521380D5-F7CC-467C-8AB6-7E91CA90B26F}" type="pres">
      <dgm:prSet presAssocID="{787FCF6A-7BF5-4C30-B06C-FE07236A903B}" presName="invisiNode" presStyleLbl="node1" presStyleIdx="0" presStyleCnt="3"/>
      <dgm:spPr/>
    </dgm:pt>
    <dgm:pt modelId="{24756CFC-8C35-47B6-BFDC-1B4E60147AE7}" type="pres">
      <dgm:prSet presAssocID="{787FCF6A-7BF5-4C30-B06C-FE07236A903B}" presName="imagNode" presStyleLbl="fgImgPlace1" presStyleIdx="0" presStyleCnt="3"/>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descr="city council chambers to signify Council Buying or contacting with an entity related to a Council Member"/>
        </a:ext>
      </dgm:extLst>
    </dgm:pt>
    <dgm:pt modelId="{CFAAD270-9425-4551-BDF2-E44FF971EC3F}" type="pres">
      <dgm:prSet presAssocID="{50F76D71-3696-40AC-8863-FFF89D66E93E}" presName="sibTrans" presStyleLbl="sibTrans2D1" presStyleIdx="0" presStyleCnt="0"/>
      <dgm:spPr/>
      <dgm:t>
        <a:bodyPr/>
        <a:lstStyle/>
        <a:p>
          <a:endParaRPr lang="en-US"/>
        </a:p>
      </dgm:t>
    </dgm:pt>
    <dgm:pt modelId="{C820E2A6-5DF4-4B5A-9264-DAC85AEE373A}" type="pres">
      <dgm:prSet presAssocID="{F28AD98E-F061-4036-9E16-51554CB466BD}" presName="compNode" presStyleCnt="0"/>
      <dgm:spPr/>
    </dgm:pt>
    <dgm:pt modelId="{098EAAE2-44F6-4DD4-A6AF-ADA9A35B2206}" type="pres">
      <dgm:prSet presAssocID="{F28AD98E-F061-4036-9E16-51554CB466BD}" presName="bkgdShape" presStyleLbl="node1" presStyleIdx="1" presStyleCnt="3" custScaleX="99425" custScaleY="100000" custLinFactNeighborX="3"/>
      <dgm:spPr/>
      <dgm:t>
        <a:bodyPr/>
        <a:lstStyle/>
        <a:p>
          <a:endParaRPr lang="en-US"/>
        </a:p>
      </dgm:t>
    </dgm:pt>
    <dgm:pt modelId="{4206DFE4-D184-49FD-999E-BCF761DDA1E5}" type="pres">
      <dgm:prSet presAssocID="{F28AD98E-F061-4036-9E16-51554CB466BD}" presName="nodeTx" presStyleLbl="node1" presStyleIdx="1" presStyleCnt="3">
        <dgm:presLayoutVars>
          <dgm:bulletEnabled val="1"/>
        </dgm:presLayoutVars>
      </dgm:prSet>
      <dgm:spPr/>
      <dgm:t>
        <a:bodyPr/>
        <a:lstStyle/>
        <a:p>
          <a:endParaRPr lang="en-US"/>
        </a:p>
      </dgm:t>
    </dgm:pt>
    <dgm:pt modelId="{1807B3C6-7D76-42EC-8FBA-7DAE4E707BA3}" type="pres">
      <dgm:prSet presAssocID="{F28AD98E-F061-4036-9E16-51554CB466BD}" presName="invisiNode" presStyleLbl="node1" presStyleIdx="1" presStyleCnt="3"/>
      <dgm:spPr/>
    </dgm:pt>
    <dgm:pt modelId="{2336283D-08C6-4DD0-83A9-8B6939428B85}" type="pres">
      <dgm:prSet presAssocID="{F28AD98E-F061-4036-9E16-51554CB466BD}"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person one holding a credit card and person two holding a shopping bag illustrating an general contractor company selling something to the City."/>
        </a:ext>
      </dgm:extLst>
    </dgm:pt>
    <dgm:pt modelId="{16CF0C4F-9620-4115-AA5E-C28756215528}" type="pres">
      <dgm:prSet presAssocID="{1BAD0B93-9395-491B-AA61-584BDF2950D0}" presName="sibTrans" presStyleLbl="sibTrans2D1" presStyleIdx="0" presStyleCnt="0"/>
      <dgm:spPr/>
      <dgm:t>
        <a:bodyPr/>
        <a:lstStyle/>
        <a:p>
          <a:endParaRPr lang="en-US"/>
        </a:p>
      </dgm:t>
    </dgm:pt>
    <dgm:pt modelId="{6A67EC66-A8EB-4910-92DD-175FCDB6911A}" type="pres">
      <dgm:prSet presAssocID="{11E72894-1595-4411-9E88-635C2F0B184C}" presName="compNode" presStyleCnt="0"/>
      <dgm:spPr/>
    </dgm:pt>
    <dgm:pt modelId="{2FD96D3A-A7AA-4120-81C4-66AA6B9DC98D}" type="pres">
      <dgm:prSet presAssocID="{11E72894-1595-4411-9E88-635C2F0B184C}" presName="bkgdShape" presStyleLbl="node1" presStyleIdx="2" presStyleCnt="3"/>
      <dgm:spPr/>
      <dgm:t>
        <a:bodyPr/>
        <a:lstStyle/>
        <a:p>
          <a:endParaRPr lang="en-US"/>
        </a:p>
      </dgm:t>
    </dgm:pt>
    <dgm:pt modelId="{1E9C9DEE-CAE4-42CF-9BEA-C1B896A8EDDD}" type="pres">
      <dgm:prSet presAssocID="{11E72894-1595-4411-9E88-635C2F0B184C}" presName="nodeTx" presStyleLbl="node1" presStyleIdx="2" presStyleCnt="3">
        <dgm:presLayoutVars>
          <dgm:bulletEnabled val="1"/>
        </dgm:presLayoutVars>
      </dgm:prSet>
      <dgm:spPr/>
      <dgm:t>
        <a:bodyPr/>
        <a:lstStyle/>
        <a:p>
          <a:endParaRPr lang="en-US"/>
        </a:p>
      </dgm:t>
    </dgm:pt>
    <dgm:pt modelId="{AED74CF0-D521-451B-BA10-2CF661F9EC96}" type="pres">
      <dgm:prSet presAssocID="{11E72894-1595-4411-9E88-635C2F0B184C}" presName="invisiNode" presStyleLbl="node1" presStyleIdx="2" presStyleCnt="3"/>
      <dgm:spPr/>
    </dgm:pt>
    <dgm:pt modelId="{F3992E49-861B-4E47-A701-8929754EE136}" type="pres">
      <dgm:prSet presAssocID="{11E72894-1595-4411-9E88-635C2F0B184C}" presName="imagNode" presStyleLbl="fgImgPlace1" presStyleIdx="2" presStyleCnt="3"/>
      <dgm:spPr>
        <a:blipFill rotWithShape="1">
          <a:blip xmlns:r="http://schemas.openxmlformats.org/officeDocument/2006/relationships" r:embed="rId3"/>
          <a:stretch>
            <a:fillRect/>
          </a:stretch>
        </a:blipFill>
      </dgm:spPr>
      <dgm:t>
        <a:bodyPr/>
        <a:lstStyle/>
        <a:p>
          <a:endParaRPr lang="en-US"/>
        </a:p>
      </dgm:t>
      <dgm:extLst>
        <a:ext uri="{E40237B7-FDA0-4F09-8148-C483321AD2D9}">
          <dgm14:cNvPr xmlns:dgm14="http://schemas.microsoft.com/office/drawing/2010/diagram" id="0" name="" descr="Two business people shake hands illustrating a Council Member owned electric company working as a subcontractor for a business that in turn does business with the City."/>
        </a:ext>
      </dgm:extLst>
    </dgm:pt>
  </dgm:ptLst>
  <dgm:cxnLst>
    <dgm:cxn modelId="{B7F8120B-F43B-4755-8F51-13F7A1416492}" srcId="{317A3860-05D3-432E-8C82-043D564D7C05}" destId="{11E72894-1595-4411-9E88-635C2F0B184C}" srcOrd="2" destOrd="0" parTransId="{2DEA965C-180D-4F66-9A5A-59557C832B40}" sibTransId="{850B1288-C1A8-43F8-B656-5FB290981BC1}"/>
    <dgm:cxn modelId="{4A4633B2-98FF-4439-BDCA-FE7BD386132C}" type="presOf" srcId="{1BAD0B93-9395-491B-AA61-584BDF2950D0}" destId="{16CF0C4F-9620-4115-AA5E-C28756215528}" srcOrd="0" destOrd="0" presId="urn:microsoft.com/office/officeart/2005/8/layout/hList7"/>
    <dgm:cxn modelId="{4DEF6813-4F66-421E-92BB-A948268ADF03}" type="presOf" srcId="{11E72894-1595-4411-9E88-635C2F0B184C}" destId="{1E9C9DEE-CAE4-42CF-9BEA-C1B896A8EDDD}" srcOrd="1" destOrd="0" presId="urn:microsoft.com/office/officeart/2005/8/layout/hList7"/>
    <dgm:cxn modelId="{C3738D74-011B-4BE6-B94A-C2FF98708624}" type="presOf" srcId="{F28AD98E-F061-4036-9E16-51554CB466BD}" destId="{4206DFE4-D184-49FD-999E-BCF761DDA1E5}" srcOrd="1" destOrd="0" presId="urn:microsoft.com/office/officeart/2005/8/layout/hList7"/>
    <dgm:cxn modelId="{17EA1834-1C88-470A-87F7-143AFA525DE1}" type="presOf" srcId="{787FCF6A-7BF5-4C30-B06C-FE07236A903B}" destId="{367B10EB-202B-40FE-9A19-19D7EDF26D97}" srcOrd="0" destOrd="0" presId="urn:microsoft.com/office/officeart/2005/8/layout/hList7"/>
    <dgm:cxn modelId="{70CF1FF1-6D9A-44B7-8F9C-53816FE9FD28}" srcId="{317A3860-05D3-432E-8C82-043D564D7C05}" destId="{787FCF6A-7BF5-4C30-B06C-FE07236A903B}" srcOrd="0" destOrd="0" parTransId="{E87C30B4-850A-4164-8FDD-E31FDFE588C9}" sibTransId="{50F76D71-3696-40AC-8863-FFF89D66E93E}"/>
    <dgm:cxn modelId="{4A3B20E6-02E3-4982-AA15-40DEC1C34502}" type="presOf" srcId="{11E72894-1595-4411-9E88-635C2F0B184C}" destId="{2FD96D3A-A7AA-4120-81C4-66AA6B9DC98D}" srcOrd="0" destOrd="0" presId="urn:microsoft.com/office/officeart/2005/8/layout/hList7"/>
    <dgm:cxn modelId="{9F1AA89D-A1D6-44E6-A04B-8FCE2E18CAA6}" type="presOf" srcId="{317A3860-05D3-432E-8C82-043D564D7C05}" destId="{8BFD152F-FFF7-4BC6-98A2-7EF4230EEABE}" srcOrd="0" destOrd="0" presId="urn:microsoft.com/office/officeart/2005/8/layout/hList7"/>
    <dgm:cxn modelId="{968655E0-059A-4699-A548-854B3FF0FCB8}" type="presOf" srcId="{50F76D71-3696-40AC-8863-FFF89D66E93E}" destId="{CFAAD270-9425-4551-BDF2-E44FF971EC3F}" srcOrd="0" destOrd="0" presId="urn:microsoft.com/office/officeart/2005/8/layout/hList7"/>
    <dgm:cxn modelId="{02259D07-ACAB-4636-823A-3AA53E20B4C0}" srcId="{317A3860-05D3-432E-8C82-043D564D7C05}" destId="{F28AD98E-F061-4036-9E16-51554CB466BD}" srcOrd="1" destOrd="0" parTransId="{6782FF07-D69E-475D-A173-BF23EC458DE6}" sibTransId="{1BAD0B93-9395-491B-AA61-584BDF2950D0}"/>
    <dgm:cxn modelId="{2E127BF0-1311-422B-AF74-52CE29E66625}" type="presOf" srcId="{787FCF6A-7BF5-4C30-B06C-FE07236A903B}" destId="{7B515FE9-1DA3-4A0A-A488-EC1E5427BCB8}" srcOrd="1" destOrd="0" presId="urn:microsoft.com/office/officeart/2005/8/layout/hList7"/>
    <dgm:cxn modelId="{F965DAD9-1380-45CB-8E39-69C5ABAE52BA}" type="presOf" srcId="{F28AD98E-F061-4036-9E16-51554CB466BD}" destId="{098EAAE2-44F6-4DD4-A6AF-ADA9A35B2206}" srcOrd="0" destOrd="0" presId="urn:microsoft.com/office/officeart/2005/8/layout/hList7"/>
    <dgm:cxn modelId="{8163F525-4EDF-44A3-A639-E6557301380A}" type="presParOf" srcId="{8BFD152F-FFF7-4BC6-98A2-7EF4230EEABE}" destId="{27A41061-D7B7-444B-AE9F-2EAA58210192}" srcOrd="0" destOrd="0" presId="urn:microsoft.com/office/officeart/2005/8/layout/hList7"/>
    <dgm:cxn modelId="{12123308-8C0E-404D-A580-709D09D0D693}" type="presParOf" srcId="{8BFD152F-FFF7-4BC6-98A2-7EF4230EEABE}" destId="{F44CC6E6-890C-4D7B-9145-6F675692DF5D}" srcOrd="1" destOrd="0" presId="urn:microsoft.com/office/officeart/2005/8/layout/hList7"/>
    <dgm:cxn modelId="{5E93D267-7B86-4080-AD30-D6DBE930F6C4}" type="presParOf" srcId="{F44CC6E6-890C-4D7B-9145-6F675692DF5D}" destId="{FD61584A-73D7-4BD8-9539-24DEF73AEF70}" srcOrd="0" destOrd="0" presId="urn:microsoft.com/office/officeart/2005/8/layout/hList7"/>
    <dgm:cxn modelId="{862D0A4E-0715-48A7-8749-0241DDBBECCF}" type="presParOf" srcId="{FD61584A-73D7-4BD8-9539-24DEF73AEF70}" destId="{367B10EB-202B-40FE-9A19-19D7EDF26D97}" srcOrd="0" destOrd="0" presId="urn:microsoft.com/office/officeart/2005/8/layout/hList7"/>
    <dgm:cxn modelId="{834D0341-541E-4AF5-B4BD-E93248206396}" type="presParOf" srcId="{FD61584A-73D7-4BD8-9539-24DEF73AEF70}" destId="{7B515FE9-1DA3-4A0A-A488-EC1E5427BCB8}" srcOrd="1" destOrd="0" presId="urn:microsoft.com/office/officeart/2005/8/layout/hList7"/>
    <dgm:cxn modelId="{83682BDD-B997-4392-B383-E1E24DA462C3}" type="presParOf" srcId="{FD61584A-73D7-4BD8-9539-24DEF73AEF70}" destId="{521380D5-F7CC-467C-8AB6-7E91CA90B26F}" srcOrd="2" destOrd="0" presId="urn:microsoft.com/office/officeart/2005/8/layout/hList7"/>
    <dgm:cxn modelId="{DD5F05E9-AE7D-4E34-B744-776F19C86257}" type="presParOf" srcId="{FD61584A-73D7-4BD8-9539-24DEF73AEF70}" destId="{24756CFC-8C35-47B6-BFDC-1B4E60147AE7}" srcOrd="3" destOrd="0" presId="urn:microsoft.com/office/officeart/2005/8/layout/hList7"/>
    <dgm:cxn modelId="{0723B2F3-A87B-4234-A71E-7C19159D466F}" type="presParOf" srcId="{F44CC6E6-890C-4D7B-9145-6F675692DF5D}" destId="{CFAAD270-9425-4551-BDF2-E44FF971EC3F}" srcOrd="1" destOrd="0" presId="urn:microsoft.com/office/officeart/2005/8/layout/hList7"/>
    <dgm:cxn modelId="{BFDEF1F9-C076-42E5-BC4D-CBDBFDC86D5D}" type="presParOf" srcId="{F44CC6E6-890C-4D7B-9145-6F675692DF5D}" destId="{C820E2A6-5DF4-4B5A-9264-DAC85AEE373A}" srcOrd="2" destOrd="0" presId="urn:microsoft.com/office/officeart/2005/8/layout/hList7"/>
    <dgm:cxn modelId="{99862C1F-F499-4154-8CAD-02B392580987}" type="presParOf" srcId="{C820E2A6-5DF4-4B5A-9264-DAC85AEE373A}" destId="{098EAAE2-44F6-4DD4-A6AF-ADA9A35B2206}" srcOrd="0" destOrd="0" presId="urn:microsoft.com/office/officeart/2005/8/layout/hList7"/>
    <dgm:cxn modelId="{D98E1DB1-FC08-470D-8A09-DA62BC8786C3}" type="presParOf" srcId="{C820E2A6-5DF4-4B5A-9264-DAC85AEE373A}" destId="{4206DFE4-D184-49FD-999E-BCF761DDA1E5}" srcOrd="1" destOrd="0" presId="urn:microsoft.com/office/officeart/2005/8/layout/hList7"/>
    <dgm:cxn modelId="{35EE958F-7B99-4D66-AB63-CBAD1D2A6B1A}" type="presParOf" srcId="{C820E2A6-5DF4-4B5A-9264-DAC85AEE373A}" destId="{1807B3C6-7D76-42EC-8FBA-7DAE4E707BA3}" srcOrd="2" destOrd="0" presId="urn:microsoft.com/office/officeart/2005/8/layout/hList7"/>
    <dgm:cxn modelId="{3F509CA8-4184-4C3D-A537-2A5D1E981DD1}" type="presParOf" srcId="{C820E2A6-5DF4-4B5A-9264-DAC85AEE373A}" destId="{2336283D-08C6-4DD0-83A9-8B6939428B85}" srcOrd="3" destOrd="0" presId="urn:microsoft.com/office/officeart/2005/8/layout/hList7"/>
    <dgm:cxn modelId="{E2BE5954-35B0-42D3-A401-A9DC491DF555}" type="presParOf" srcId="{F44CC6E6-890C-4D7B-9145-6F675692DF5D}" destId="{16CF0C4F-9620-4115-AA5E-C28756215528}" srcOrd="3" destOrd="0" presId="urn:microsoft.com/office/officeart/2005/8/layout/hList7"/>
    <dgm:cxn modelId="{D49F4E5C-8467-47A6-9492-F0A92C3C04EE}" type="presParOf" srcId="{F44CC6E6-890C-4D7B-9145-6F675692DF5D}" destId="{6A67EC66-A8EB-4910-92DD-175FCDB6911A}" srcOrd="4" destOrd="0" presId="urn:microsoft.com/office/officeart/2005/8/layout/hList7"/>
    <dgm:cxn modelId="{6055E868-6F6D-4291-A9B5-243E4DF8C142}" type="presParOf" srcId="{6A67EC66-A8EB-4910-92DD-175FCDB6911A}" destId="{2FD96D3A-A7AA-4120-81C4-66AA6B9DC98D}" srcOrd="0" destOrd="0" presId="urn:microsoft.com/office/officeart/2005/8/layout/hList7"/>
    <dgm:cxn modelId="{B95A923B-5441-4347-8EA4-6D503FFA3C70}" type="presParOf" srcId="{6A67EC66-A8EB-4910-92DD-175FCDB6911A}" destId="{1E9C9DEE-CAE4-42CF-9BEA-C1B896A8EDDD}" srcOrd="1" destOrd="0" presId="urn:microsoft.com/office/officeart/2005/8/layout/hList7"/>
    <dgm:cxn modelId="{553151D2-A4B2-4C2E-B37F-B6DC1D8026C3}" type="presParOf" srcId="{6A67EC66-A8EB-4910-92DD-175FCDB6911A}" destId="{AED74CF0-D521-451B-BA10-2CF661F9EC96}" srcOrd="2" destOrd="0" presId="urn:microsoft.com/office/officeart/2005/8/layout/hList7"/>
    <dgm:cxn modelId="{44299587-9ADD-4026-9D76-3B126698636F}" type="presParOf" srcId="{6A67EC66-A8EB-4910-92DD-175FCDB6911A}" destId="{F3992E49-861B-4E47-A701-8929754EE13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8500" y="4403726"/>
            <a:ext cx="5588000" cy="4171950"/>
          </a:xfrm>
          <a:prstGeom prst="rect">
            <a:avLst/>
          </a:prstGeom>
          <a:noFill/>
          <a:ln>
            <a:noFill/>
          </a:ln>
        </p:spPr>
        <p:txBody>
          <a:bodyPr spcFirstLastPara="1" wrap="square" lIns="92869" tIns="92869" rIns="92869" bIns="92869"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805140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ampabay.com/florida-politics/buzz/2018/10/23/records-show-fbi-agents-gave-andrew-gillum-tickets-to-hamilton-in-201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698500" y="4403728"/>
            <a:ext cx="5588000" cy="4171950"/>
          </a:xfrm>
          <a:prstGeom prst="rect">
            <a:avLst/>
          </a:prstGeom>
        </p:spPr>
        <p:txBody>
          <a:bodyPr spcFirstLastPara="1" wrap="square" lIns="92847" tIns="92847" rIns="92847" bIns="92847" anchor="t" anchorCtr="0">
            <a:noAutofit/>
          </a:bodyPr>
          <a:lstStyle/>
          <a:p>
            <a:pPr marL="0" indent="0">
              <a:buNone/>
            </a:pPr>
            <a:endParaRPr lang="en-US" baseline="0" dirty="0"/>
          </a:p>
        </p:txBody>
      </p:sp>
    </p:spTree>
    <p:extLst>
      <p:ext uri="{BB962C8B-B14F-4D97-AF65-F5344CB8AC3E}">
        <p14:creationId xmlns:p14="http://schemas.microsoft.com/office/powerpoint/2010/main" val="25622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a:p>
            <a:endParaRPr lang="en-US" dirty="0"/>
          </a:p>
        </p:txBody>
      </p:sp>
    </p:spTree>
    <p:extLst>
      <p:ext uri="{BB962C8B-B14F-4D97-AF65-F5344CB8AC3E}">
        <p14:creationId xmlns:p14="http://schemas.microsoft.com/office/powerpoint/2010/main" val="421515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a:p>
            <a:endParaRPr lang="en-US" dirty="0"/>
          </a:p>
        </p:txBody>
      </p:sp>
    </p:spTree>
    <p:extLst>
      <p:ext uri="{BB962C8B-B14F-4D97-AF65-F5344CB8AC3E}">
        <p14:creationId xmlns:p14="http://schemas.microsoft.com/office/powerpoint/2010/main" val="267193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a:p>
            <a:endParaRPr lang="en-US" dirty="0"/>
          </a:p>
        </p:txBody>
      </p:sp>
    </p:spTree>
    <p:extLst>
      <p:ext uri="{BB962C8B-B14F-4D97-AF65-F5344CB8AC3E}">
        <p14:creationId xmlns:p14="http://schemas.microsoft.com/office/powerpoint/2010/main" val="163174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a:t>
            </a:r>
            <a:r>
              <a:rPr lang="en-US" baseline="0" dirty="0" smtClean="0"/>
              <a:t> two </a:t>
            </a:r>
            <a:r>
              <a:rPr lang="en-US" dirty="0" smtClean="0"/>
              <a:t>figures sitting</a:t>
            </a:r>
            <a:r>
              <a:rPr lang="en-US" baseline="0" dirty="0" smtClean="0"/>
              <a:t> at small desks,</a:t>
            </a:r>
            <a:r>
              <a:rPr lang="en-US" dirty="0" smtClean="0"/>
              <a:t> one raising a hand.</a:t>
            </a:r>
          </a:p>
        </p:txBody>
      </p:sp>
    </p:spTree>
    <p:extLst>
      <p:ext uri="{BB962C8B-B14F-4D97-AF65-F5344CB8AC3E}">
        <p14:creationId xmlns:p14="http://schemas.microsoft.com/office/powerpoint/2010/main" val="364801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158750" indent="0">
              <a:buNone/>
            </a:pPr>
            <a:r>
              <a:rPr lang="en-US" dirty="0" smtClean="0"/>
              <a:t>Graphic,</a:t>
            </a:r>
            <a:r>
              <a:rPr lang="en-US" baseline="0" dirty="0" smtClean="0"/>
              <a:t> Two members of the military solute </a:t>
            </a:r>
            <a:r>
              <a:rPr lang="en-US" dirty="0" smtClean="0"/>
              <a:t>Air Force One to illustrate the gift</a:t>
            </a:r>
            <a:r>
              <a:rPr lang="en-US" baseline="0" dirty="0" smtClean="0"/>
              <a:t> scenario</a:t>
            </a: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158750" indent="0">
              <a:buNone/>
            </a:pPr>
            <a:r>
              <a:rPr lang="en-US" dirty="0" smtClean="0"/>
              <a:t>Graphic,</a:t>
            </a:r>
            <a:r>
              <a:rPr lang="en-US" baseline="0" dirty="0" smtClean="0"/>
              <a:t> Two members of the military solute </a:t>
            </a:r>
            <a:r>
              <a:rPr lang="en-US" dirty="0" smtClean="0"/>
              <a:t>Air Force One</a:t>
            </a:r>
          </a:p>
          <a:p>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r>
              <a:rPr lang="en-US" dirty="0" smtClean="0"/>
              <a:t>Graphic, parade float  at Disney with Mickey, Minnie</a:t>
            </a:r>
            <a:r>
              <a:rPr lang="en-US" baseline="0" dirty="0" smtClean="0"/>
              <a:t> and a human couple in suits to illustrate the gift scenario.</a:t>
            </a: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r>
              <a:rPr lang="en-US" dirty="0" smtClean="0"/>
              <a:t>Graphic, parade float  at Disney with Mickey, Minnie</a:t>
            </a:r>
            <a:r>
              <a:rPr lang="en-US" baseline="0" dirty="0" smtClean="0"/>
              <a:t> and a human couple in suits</a:t>
            </a:r>
            <a:endParaRPr lang="en-US" dirty="0"/>
          </a:p>
        </p:txBody>
      </p:sp>
    </p:spTree>
    <p:extLst>
      <p:ext uri="{BB962C8B-B14F-4D97-AF65-F5344CB8AC3E}">
        <p14:creationId xmlns:p14="http://schemas.microsoft.com/office/powerpoint/2010/main" val="4150656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p:txBody>
      </p:sp>
    </p:spTree>
    <p:extLst>
      <p:ext uri="{BB962C8B-B14F-4D97-AF65-F5344CB8AC3E}">
        <p14:creationId xmlns:p14="http://schemas.microsoft.com/office/powerpoint/2010/main" val="4150656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p:txBody>
      </p:sp>
    </p:spTree>
    <p:extLst>
      <p:ext uri="{BB962C8B-B14F-4D97-AF65-F5344CB8AC3E}">
        <p14:creationId xmlns:p14="http://schemas.microsoft.com/office/powerpoint/2010/main" val="415065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baseline="0" dirty="0" smtClean="0"/>
              <a:t>Graphics, gift boxes; asking for favors; going on a trip for a conference; checking forms for disclosure; man juggling different areas of his life for conflicts; someone picking one person out of a group to show voting conflicts; a police car to illustrate misuse of position; a sun to show Sunshine law; a paper shredder to illustrate saving public records; people asking questions.</a:t>
            </a:r>
          </a:p>
          <a:p>
            <a:pPr marL="0" indent="0">
              <a:buNone/>
            </a:pPr>
            <a:endParaRPr lang="en-US" baseline="0" dirty="0"/>
          </a:p>
        </p:txBody>
      </p:sp>
    </p:spTree>
    <p:extLst>
      <p:ext uri="{BB962C8B-B14F-4D97-AF65-F5344CB8AC3E}">
        <p14:creationId xmlns:p14="http://schemas.microsoft.com/office/powerpoint/2010/main" val="1407274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a:p>
            <a:pPr marL="158750" indent="0">
              <a:buNone/>
            </a:pP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Graphic,</a:t>
            </a:r>
            <a:r>
              <a:rPr lang="en-US" baseline="0" dirty="0" smtClean="0"/>
              <a:t> </a:t>
            </a:r>
            <a:r>
              <a:rPr lang="en-US" dirty="0" smtClean="0"/>
              <a:t>four gift boxes of various sizes and</a:t>
            </a:r>
            <a:r>
              <a:rPr lang="en-US" baseline="0" dirty="0" smtClean="0"/>
              <a:t> colors</a:t>
            </a:r>
            <a:endParaRPr lang="en-US" dirty="0" smtClean="0"/>
          </a:p>
          <a:p>
            <a:endParaRPr dirty="0"/>
          </a:p>
        </p:txBody>
      </p:sp>
    </p:spTree>
    <p:extLst>
      <p:ext uri="{BB962C8B-B14F-4D97-AF65-F5344CB8AC3E}">
        <p14:creationId xmlns:p14="http://schemas.microsoft.com/office/powerpoint/2010/main" val="392918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r>
              <a:rPr lang="en-US" dirty="0" smtClean="0"/>
              <a:t>Graphic,</a:t>
            </a:r>
            <a:r>
              <a:rPr lang="en-US" baseline="0" dirty="0" smtClean="0"/>
              <a:t> </a:t>
            </a:r>
            <a:r>
              <a:rPr lang="en-US" dirty="0" smtClean="0"/>
              <a:t>flower arrangement to illustrate the gift scenario</a:t>
            </a: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r>
              <a:rPr lang="en-US" dirty="0" smtClean="0"/>
              <a:t>Graphic,</a:t>
            </a:r>
            <a:r>
              <a:rPr lang="en-US" baseline="0" dirty="0" smtClean="0"/>
              <a:t> </a:t>
            </a:r>
            <a:r>
              <a:rPr lang="en-US" dirty="0" smtClean="0"/>
              <a:t>flower arrangement to illustrate the gift scenario</a:t>
            </a:r>
            <a:endParaRPr dirty="0"/>
          </a:p>
        </p:txBody>
      </p:sp>
    </p:spTree>
    <p:extLst>
      <p:ext uri="{BB962C8B-B14F-4D97-AF65-F5344CB8AC3E}">
        <p14:creationId xmlns:p14="http://schemas.microsoft.com/office/powerpoint/2010/main" val="121302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r>
              <a:rPr lang="en-US" dirty="0" smtClean="0"/>
              <a:t>Graphic, Theater</a:t>
            </a:r>
            <a:r>
              <a:rPr lang="en-US" baseline="0" dirty="0" smtClean="0"/>
              <a:t> signs read Theater Tickets Broadway to illustrate the gift scenario</a:t>
            </a: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Graphic, Theater</a:t>
            </a:r>
            <a:r>
              <a:rPr lang="en-US" baseline="0" dirty="0" smtClean="0"/>
              <a:t> signs read Theater Tickets Broadway to illustrate the gift scenario</a:t>
            </a:r>
            <a:endParaRPr lang="en-US" dirty="0" smtClean="0"/>
          </a:p>
          <a:p>
            <a:endParaRPr lang="en-US" dirty="0"/>
          </a:p>
        </p:txBody>
      </p:sp>
    </p:spTree>
    <p:extLst>
      <p:ext uri="{BB962C8B-B14F-4D97-AF65-F5344CB8AC3E}">
        <p14:creationId xmlns:p14="http://schemas.microsoft.com/office/powerpoint/2010/main" val="3166147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smtClean="0"/>
              <a:t>Graphic, Andrew Gillum on TV when he was responding to accusations on taking</a:t>
            </a:r>
            <a:r>
              <a:rPr lang="en-US" baseline="0" dirty="0" smtClean="0"/>
              <a:t> free tickets.</a:t>
            </a:r>
            <a:endParaRPr dirty="0"/>
          </a:p>
        </p:txBody>
      </p:sp>
    </p:spTree>
    <p:extLst>
      <p:ext uri="{BB962C8B-B14F-4D97-AF65-F5344CB8AC3E}">
        <p14:creationId xmlns:p14="http://schemas.microsoft.com/office/powerpoint/2010/main" val="3654994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a:t>Four of five charges of ethics violations related to trips to Costa Rica and New York, a boat ride around the Statue of Liberty and a ticket to the Broadway hit, “</a:t>
            </a:r>
            <a:r>
              <a:rPr lang="en-US" b="1" dirty="0">
                <a:hlinkClick r:id="rId3"/>
              </a:rPr>
              <a:t>Hamilton</a:t>
            </a:r>
            <a:r>
              <a:rPr lang="en-US" dirty="0"/>
              <a:t>.”</a:t>
            </a:r>
            <a:endParaRPr dirty="0"/>
          </a:p>
        </p:txBody>
      </p:sp>
    </p:spTree>
    <p:extLst>
      <p:ext uri="{BB962C8B-B14F-4D97-AF65-F5344CB8AC3E}">
        <p14:creationId xmlns:p14="http://schemas.microsoft.com/office/powerpoint/2010/main" val="4150656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Jaguars</a:t>
            </a:r>
            <a:r>
              <a:rPr lang="en-US" baseline="0" dirty="0" smtClean="0"/>
              <a:t> football team logo</a:t>
            </a:r>
            <a:endParaRPr lang="en-US" dirty="0"/>
          </a:p>
        </p:txBody>
      </p:sp>
    </p:spTree>
    <p:extLst>
      <p:ext uri="{BB962C8B-B14F-4D97-AF65-F5344CB8AC3E}">
        <p14:creationId xmlns:p14="http://schemas.microsoft.com/office/powerpoint/2010/main" val="3330581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937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endParaRPr lang="en-US" baseline="0" dirty="0"/>
          </a:p>
        </p:txBody>
      </p:sp>
    </p:spTree>
    <p:extLst>
      <p:ext uri="{BB962C8B-B14F-4D97-AF65-F5344CB8AC3E}">
        <p14:creationId xmlns:p14="http://schemas.microsoft.com/office/powerpoint/2010/main" val="11490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2925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9729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baseline="0" dirty="0" smtClean="0"/>
              <a:t>Graphic, thought bubbles with “yes, no, maybe” to illustrate the danger area of asking for things.</a:t>
            </a:r>
            <a:endParaRPr dirty="0"/>
          </a:p>
        </p:txBody>
      </p:sp>
    </p:spTree>
    <p:extLst>
      <p:ext uri="{BB962C8B-B14F-4D97-AF65-F5344CB8AC3E}">
        <p14:creationId xmlns:p14="http://schemas.microsoft.com/office/powerpoint/2010/main" val="2005246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55" tIns="92855" rIns="92855" bIns="92855" anchor="t" anchorCtr="0">
            <a:noAutofit/>
          </a:bodyPr>
          <a:lstStyle/>
          <a:p>
            <a:pPr marL="158750" indent="0">
              <a:buNone/>
            </a:pPr>
            <a:r>
              <a:rPr lang="en-US" dirty="0" smtClean="0"/>
              <a:t>Photo of bubbles with “yes, no, maybe” to illustrate whether you can ask for things</a:t>
            </a:r>
          </a:p>
          <a:p>
            <a:endParaRPr lang="en-US" dirty="0" smtClean="0"/>
          </a:p>
          <a:p>
            <a:r>
              <a:rPr lang="en-US" dirty="0" smtClean="0"/>
              <a:t>Ex</a:t>
            </a:r>
            <a:r>
              <a:rPr lang="en-US" dirty="0"/>
              <a:t>:  asking for tickets to premiere sporting event or ask for legal advice on issue unrelated</a:t>
            </a:r>
            <a:r>
              <a:rPr lang="en-US" baseline="0" dirty="0"/>
              <a:t> to board from attorney who appears before Board</a:t>
            </a:r>
          </a:p>
          <a:p>
            <a:r>
              <a:rPr lang="en-US" baseline="0" dirty="0" smtClean="0"/>
              <a:t>Example:  asking </a:t>
            </a:r>
            <a:r>
              <a:rPr lang="en-US" baseline="0" dirty="0"/>
              <a:t>lobbyist for water bottle from vending </a:t>
            </a:r>
            <a:r>
              <a:rPr lang="en-US" baseline="0" dirty="0" smtClean="0"/>
              <a:t>machine</a:t>
            </a:r>
          </a:p>
          <a:p>
            <a:endParaRPr lang="en-US" baseline="0" dirty="0" smtClean="0"/>
          </a:p>
          <a:p>
            <a:r>
              <a:rPr lang="en-US" baseline="0" dirty="0" smtClean="0"/>
              <a:t>FS 112.3148 Florida Statutes.  Cannot solicit gifts: </a:t>
            </a:r>
          </a:p>
          <a:p>
            <a:pPr marL="158750" indent="0">
              <a:buNone/>
            </a:pPr>
            <a:r>
              <a:rPr lang="en-US" dirty="0" smtClean="0"/>
              <a:t>A reporting individual or procurement employee is prohibited from soliciting any gift from a vendor doing business with the reporting individual’s or procurement employee’s agency, a political committee as defined in s. 106.011, or a lobbyist who lobbies the reporting individual’s or procurement employee’s agency, or the partner, firm, employer, or principal of such lobbyist, where such gift is for the personal benefit of the reporting individual or procurement employee, another reporting individual or procurement employee, or any member of the immediate family of a reporting individual or procurement employee.</a:t>
            </a:r>
            <a:endParaRPr dirty="0"/>
          </a:p>
        </p:txBody>
      </p:sp>
    </p:spTree>
    <p:extLst>
      <p:ext uri="{BB962C8B-B14F-4D97-AF65-F5344CB8AC3E}">
        <p14:creationId xmlns:p14="http://schemas.microsoft.com/office/powerpoint/2010/main" val="3348897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bubbles with “yes, no, maybe” to illustrate whether you can ask for things</a:t>
            </a:r>
          </a:p>
          <a:p>
            <a:endParaRPr lang="en-US" dirty="0"/>
          </a:p>
        </p:txBody>
      </p:sp>
    </p:spTree>
    <p:extLst>
      <p:ext uri="{BB962C8B-B14F-4D97-AF65-F5344CB8AC3E}">
        <p14:creationId xmlns:p14="http://schemas.microsoft.com/office/powerpoint/2010/main" val="1596915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bubbles with “yes, no, maybe” to illustrate whether you can ask for things</a:t>
            </a:r>
          </a:p>
          <a:p>
            <a:endParaRPr lang="en-US" dirty="0"/>
          </a:p>
        </p:txBody>
      </p:sp>
    </p:spTree>
    <p:extLst>
      <p:ext uri="{BB962C8B-B14F-4D97-AF65-F5344CB8AC3E}">
        <p14:creationId xmlns:p14="http://schemas.microsoft.com/office/powerpoint/2010/main" val="2569413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person talking</a:t>
            </a:r>
            <a:r>
              <a:rPr lang="en-US" baseline="0" dirty="0" smtClean="0"/>
              <a:t> at a podium at a conference to illustrate the danger area of “going places”.</a:t>
            </a:r>
            <a:endParaRPr dirty="0"/>
          </a:p>
        </p:txBody>
      </p:sp>
    </p:spTree>
    <p:extLst>
      <p:ext uri="{BB962C8B-B14F-4D97-AF65-F5344CB8AC3E}">
        <p14:creationId xmlns:p14="http://schemas.microsoft.com/office/powerpoint/2010/main" val="2005246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person talking at a podium at a conference.</a:t>
            </a:r>
            <a:endParaRPr lang="en-US" dirty="0"/>
          </a:p>
        </p:txBody>
      </p:sp>
    </p:spTree>
    <p:extLst>
      <p:ext uri="{BB962C8B-B14F-4D97-AF65-F5344CB8AC3E}">
        <p14:creationId xmlns:p14="http://schemas.microsoft.com/office/powerpoint/2010/main" val="3146764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smtClean="0"/>
              <a:t>Photo of person talking at a podium at a conference.</a:t>
            </a:r>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t>Ex</a:t>
            </a:r>
            <a:r>
              <a:rPr lang="en-US" dirty="0"/>
              <a:t>:  asking for tickets to premiere sporting event or ask for legal advice on issue unrelated</a:t>
            </a:r>
            <a:r>
              <a:rPr lang="en-US" baseline="0" dirty="0"/>
              <a:t> to board from attorney who appears before Board</a:t>
            </a:r>
          </a:p>
          <a:p>
            <a:pPr marL="0" indent="0">
              <a:buNone/>
            </a:pPr>
            <a:r>
              <a:rPr lang="en-US" baseline="0" dirty="0"/>
              <a:t>Also, asking lobbyist for water bottle from vending machine</a:t>
            </a:r>
            <a:endParaRPr dirty="0"/>
          </a:p>
        </p:txBody>
      </p:sp>
    </p:spTree>
    <p:extLst>
      <p:ext uri="{BB962C8B-B14F-4D97-AF65-F5344CB8AC3E}">
        <p14:creationId xmlns:p14="http://schemas.microsoft.com/office/powerpoint/2010/main" val="3348897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person checking off a form</a:t>
            </a:r>
            <a:r>
              <a:rPr lang="en-US" baseline="0" dirty="0" smtClean="0"/>
              <a:t> to illustrate the danger area of not filing </a:t>
            </a:r>
            <a:r>
              <a:rPr lang="en-US" baseline="0" dirty="0" err="1" smtClean="0"/>
              <a:t>discosure</a:t>
            </a:r>
            <a:r>
              <a:rPr lang="en-US" baseline="0" dirty="0" smtClean="0"/>
              <a:t> forms.</a:t>
            </a:r>
            <a:endParaRPr dirty="0"/>
          </a:p>
        </p:txBody>
      </p:sp>
    </p:spTree>
    <p:extLst>
      <p:ext uri="{BB962C8B-B14F-4D97-AF65-F5344CB8AC3E}">
        <p14:creationId xmlns:p14="http://schemas.microsoft.com/office/powerpoint/2010/main" val="200524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Two thought bubbles, one with a question mark, one with the word “answer”</a:t>
            </a:r>
            <a:r>
              <a:rPr lang="en-US" baseline="0" dirty="0" smtClean="0"/>
              <a:t> to illustrate the question, “is there always a clear answer”?</a:t>
            </a:r>
            <a:endParaRPr dirty="0"/>
          </a:p>
        </p:txBody>
      </p:sp>
    </p:spTree>
    <p:extLst>
      <p:ext uri="{BB962C8B-B14F-4D97-AF65-F5344CB8AC3E}">
        <p14:creationId xmlns:p14="http://schemas.microsoft.com/office/powerpoint/2010/main" val="2005246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 navy submarine moving through water to illustrate the kinds of gifts Councilmembers</a:t>
            </a:r>
            <a:r>
              <a:rPr lang="en-US" baseline="0" dirty="0" smtClean="0"/>
              <a:t> should not be afraid to accept and disclose.</a:t>
            </a:r>
            <a:endParaRPr lang="en-US" dirty="0"/>
          </a:p>
        </p:txBody>
      </p:sp>
    </p:spTree>
    <p:extLst>
      <p:ext uri="{BB962C8B-B14F-4D97-AF65-F5344CB8AC3E}">
        <p14:creationId xmlns:p14="http://schemas.microsoft.com/office/powerpoint/2010/main" val="219623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a:t>
            </a:r>
            <a:r>
              <a:rPr lang="en-US" baseline="0" dirty="0" smtClean="0"/>
              <a:t> a man, left side dressed for business, has three left hands touching money, a chart with graphs, and an illustration of a business network, right side dressed casually, has three right hands touching his home, two beer bottles, and a map/hot air balloon to illustrate danger area conflicts of interest.</a:t>
            </a:r>
            <a:endParaRPr dirty="0"/>
          </a:p>
        </p:txBody>
      </p:sp>
    </p:spTree>
    <p:extLst>
      <p:ext uri="{BB962C8B-B14F-4D97-AF65-F5344CB8AC3E}">
        <p14:creationId xmlns:p14="http://schemas.microsoft.com/office/powerpoint/2010/main" val="3522401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General definition</a:t>
            </a:r>
            <a:r>
              <a:rPr lang="en-US" baseline="0" dirty="0" smtClean="0"/>
              <a:t> of conflicts of interest</a:t>
            </a:r>
            <a:endParaRPr lang="en-US" dirty="0"/>
          </a:p>
        </p:txBody>
      </p:sp>
    </p:spTree>
    <p:extLst>
      <p:ext uri="{BB962C8B-B14F-4D97-AF65-F5344CB8AC3E}">
        <p14:creationId xmlns:p14="http://schemas.microsoft.com/office/powerpoint/2010/main" val="2668105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Graphic, three red circles,</a:t>
            </a:r>
            <a:r>
              <a:rPr lang="en-US" baseline="0" dirty="0" smtClean="0"/>
              <a:t> one labeled Government office, one labeled family and friends, one labeled business associations, overlap to demonstrate the danger area conflicts of interest.</a:t>
            </a:r>
            <a:endParaRPr lang="en-US" dirty="0"/>
          </a:p>
        </p:txBody>
      </p:sp>
    </p:spTree>
    <p:extLst>
      <p:ext uri="{BB962C8B-B14F-4D97-AF65-F5344CB8AC3E}">
        <p14:creationId xmlns:p14="http://schemas.microsoft.com/office/powerpoint/2010/main" val="2668105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aseline="0" dirty="0" smtClean="0"/>
              <a:t>Graphic, small historical town labeled “</a:t>
            </a:r>
            <a:r>
              <a:rPr lang="en-US" baseline="0" dirty="0" err="1" smtClean="0"/>
              <a:t>Cowford</a:t>
            </a:r>
            <a:r>
              <a:rPr lang="en-US" baseline="0" dirty="0" smtClean="0"/>
              <a:t>” is seen under a Florida Highway sign with a X marking Jacksonville. This is to illustrate the small-town nature of Jacksonville that contributes to the certainty of overlap between personal and public life for local elected officials.</a:t>
            </a:r>
          </a:p>
          <a:p>
            <a:pPr marL="158750" indent="0">
              <a:buNone/>
            </a:pPr>
            <a:endParaRPr lang="en-US" baseline="0" dirty="0" smtClean="0"/>
          </a:p>
          <a:p>
            <a:pPr marL="158750" indent="0">
              <a:buNone/>
            </a:pPr>
            <a:r>
              <a:rPr lang="en-US" baseline="0" dirty="0" smtClean="0"/>
              <a:t>This is especially true in Jacksonville—big city (land mass wise) that feels like a small town.  There are small degrees of separation and everyone seems to know everyone or someone connected to everyone.  Example:  misplaced wedding ring &amp; UNF officer student of mother-in-law</a:t>
            </a:r>
          </a:p>
          <a:p>
            <a:pPr marL="158750" indent="0">
              <a:buNone/>
            </a:pPr>
            <a:endParaRPr lang="en-US" baseline="0" dirty="0" smtClean="0"/>
          </a:p>
          <a:p>
            <a:pPr marL="158750" indent="0">
              <a:buNone/>
            </a:pPr>
            <a:r>
              <a:rPr lang="en-US" baseline="0" dirty="0" smtClean="0"/>
              <a:t>This means that you will likely have conflicts.  It is not a bad thing and does not mean that it is catastrophic.  Need to address them to protect yourself.</a:t>
            </a:r>
            <a:endParaRPr lang="en-US" dirty="0"/>
          </a:p>
        </p:txBody>
      </p:sp>
    </p:spTree>
    <p:extLst>
      <p:ext uri="{BB962C8B-B14F-4D97-AF65-F5344CB8AC3E}">
        <p14:creationId xmlns:p14="http://schemas.microsoft.com/office/powerpoint/2010/main" val="266810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68105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Graphic, city council chambers to signify Council Buying or contacting</a:t>
            </a:r>
            <a:r>
              <a:rPr lang="en-US" baseline="0" dirty="0" smtClean="0"/>
              <a:t> with an entity related to a Council Member</a:t>
            </a:r>
          </a:p>
          <a:p>
            <a:pPr marL="158750" indent="0">
              <a:buNone/>
            </a:pPr>
            <a:endParaRPr lang="en-US" baseline="0" dirty="0" smtClean="0"/>
          </a:p>
          <a:p>
            <a:pPr marL="158750" indent="0">
              <a:buNone/>
            </a:pPr>
            <a:r>
              <a:rPr lang="en-US" baseline="0" dirty="0" smtClean="0"/>
              <a:t>Graphic, person one holding a credit card and person two holding a shopping bag illustrating a Council Member selling something to the City.</a:t>
            </a:r>
          </a:p>
          <a:p>
            <a:pPr marL="158750" indent="0">
              <a:buNone/>
            </a:pPr>
            <a:endParaRPr lang="en-US" baseline="0" dirty="0" smtClean="0"/>
          </a:p>
          <a:p>
            <a:pPr marL="158750" indent="0">
              <a:buNone/>
            </a:pPr>
            <a:r>
              <a:rPr lang="en-US" baseline="0" dirty="0" smtClean="0"/>
              <a:t>Graphic, Two business people shake hands illustrating a Council Member working with a business that in turn does business with the City.</a:t>
            </a:r>
            <a:endParaRPr lang="en-US" dirty="0" smtClean="0"/>
          </a:p>
          <a:p>
            <a:pPr marL="158750" indent="0">
              <a:buNone/>
            </a:pPr>
            <a:endParaRPr lang="en-US" dirty="0" smtClean="0"/>
          </a:p>
          <a:p>
            <a:pPr marL="158750" indent="0">
              <a:buNone/>
            </a:pPr>
            <a:r>
              <a:rPr lang="en-US" dirty="0" smtClean="0"/>
              <a:t>Most</a:t>
            </a:r>
            <a:r>
              <a:rPr lang="en-US" baseline="0" dirty="0" smtClean="0"/>
              <a:t> conflict situations fall into one of three areas. </a:t>
            </a:r>
          </a:p>
          <a:p>
            <a:pPr marL="158750" indent="0">
              <a:buNone/>
            </a:pPr>
            <a:endParaRPr lang="en-US" baseline="0" dirty="0" smtClean="0"/>
          </a:p>
          <a:p>
            <a:pPr marL="158750" indent="0">
              <a:buNone/>
            </a:pPr>
            <a:r>
              <a:rPr lang="en-US" baseline="0" dirty="0" smtClean="0"/>
              <a:t>We are go through each one and illustrate with an example</a:t>
            </a:r>
            <a:endParaRPr lang="en-US" dirty="0"/>
          </a:p>
        </p:txBody>
      </p:sp>
    </p:spTree>
    <p:extLst>
      <p:ext uri="{BB962C8B-B14F-4D97-AF65-F5344CB8AC3E}">
        <p14:creationId xmlns:p14="http://schemas.microsoft.com/office/powerpoint/2010/main" val="1761573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Graphic, a</a:t>
            </a:r>
            <a:r>
              <a:rPr lang="en-US" baseline="0" dirty="0" smtClean="0"/>
              <a:t> family to illustrate a company that is connected to a Council Member’s family.</a:t>
            </a:r>
            <a:endParaRPr lang="en-US" dirty="0"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Note:  this is a big conflict--</a:t>
            </a:r>
            <a:r>
              <a:rPr lang="en-US" baseline="0" dirty="0" smtClean="0"/>
              <a:t>abstaining from voting is not sufficient</a:t>
            </a:r>
            <a:endParaRPr lang="en-US" dirty="0" smtClean="0"/>
          </a:p>
          <a:p>
            <a:pPr marL="158750" indent="0">
              <a:buNone/>
            </a:pPr>
            <a:r>
              <a:rPr lang="en-US" baseline="0" dirty="0" smtClean="0"/>
              <a:t>Also, y</a:t>
            </a:r>
            <a:r>
              <a:rPr lang="en-US" dirty="0" smtClean="0"/>
              <a:t>ou don’t have</a:t>
            </a:r>
            <a:r>
              <a:rPr lang="en-US" baseline="0" dirty="0" smtClean="0"/>
              <a:t> to vote for there to be a prohibited conflict of interest—Council voting is enough to create the conflict</a:t>
            </a:r>
            <a:endParaRPr lang="en-US" dirty="0"/>
          </a:p>
        </p:txBody>
      </p:sp>
    </p:spTree>
    <p:extLst>
      <p:ext uri="{BB962C8B-B14F-4D97-AF65-F5344CB8AC3E}">
        <p14:creationId xmlns:p14="http://schemas.microsoft.com/office/powerpoint/2010/main" val="1974505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City needs</a:t>
            </a:r>
            <a:r>
              <a:rPr lang="en-US" baseline="0" dirty="0" smtClean="0"/>
              <a:t> additional office space near Ed Ball building and wants to lease space from First Coast Realty, company in which your son is President</a:t>
            </a:r>
          </a:p>
          <a:p>
            <a:pPr marL="0" indent="0">
              <a:spcAft>
                <a:spcPts val="600"/>
              </a:spcAft>
              <a:buNone/>
            </a:pPr>
            <a:r>
              <a:rPr lang="en-US" sz="1100" b="1" dirty="0" smtClean="0">
                <a:solidFill>
                  <a:srgbClr val="000000"/>
                </a:solidFill>
                <a:latin typeface="Raleway"/>
                <a:ea typeface="Raleway"/>
                <a:cs typeface="Raleway"/>
                <a:sym typeface="Raleway"/>
              </a:rPr>
              <a:t>ANSWER: </a:t>
            </a:r>
            <a:r>
              <a:rPr lang="en-US" sz="1100" b="1" dirty="0" smtClean="0">
                <a:solidFill>
                  <a:srgbClr val="FF0000"/>
                </a:solidFill>
                <a:latin typeface="Raleway"/>
                <a:ea typeface="Raleway"/>
                <a:cs typeface="Raleway"/>
                <a:sym typeface="Raleway"/>
              </a:rPr>
              <a:t>Potentially 1 conflict</a:t>
            </a:r>
          </a:p>
          <a:p>
            <a:pPr marL="0" indent="0">
              <a:spcAft>
                <a:spcPts val="1200"/>
              </a:spcAft>
              <a:buNone/>
            </a:pPr>
            <a:r>
              <a:rPr lang="en-US" sz="1100" dirty="0" smtClean="0">
                <a:solidFill>
                  <a:srgbClr val="000000"/>
                </a:solidFill>
                <a:latin typeface="Raleway"/>
                <a:ea typeface="Raleway"/>
                <a:cs typeface="Raleway"/>
                <a:sym typeface="Raleway"/>
              </a:rPr>
              <a:t>Leasing as a Council Member from company in which child is officer</a:t>
            </a:r>
          </a:p>
          <a:p>
            <a:pPr marL="158750" indent="0">
              <a:buNone/>
            </a:pPr>
            <a:endParaRPr lang="en-US" dirty="0"/>
          </a:p>
        </p:txBody>
      </p:sp>
    </p:spTree>
    <p:extLst>
      <p:ext uri="{BB962C8B-B14F-4D97-AF65-F5344CB8AC3E}">
        <p14:creationId xmlns:p14="http://schemas.microsoft.com/office/powerpoint/2010/main" val="1974505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Also</a:t>
            </a:r>
            <a:r>
              <a:rPr lang="en-US" baseline="0" dirty="0" smtClean="0"/>
              <a:t> applies if you just an employee for company and you are personally involved in the sale</a:t>
            </a:r>
            <a:endParaRPr lang="en-US" dirty="0"/>
          </a:p>
        </p:txBody>
      </p:sp>
    </p:spTree>
    <p:extLst>
      <p:ext uri="{BB962C8B-B14F-4D97-AF65-F5344CB8AC3E}">
        <p14:creationId xmlns:p14="http://schemas.microsoft.com/office/powerpoint/2010/main" val="197450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Cover page of the Ethics, Sunshine &amp; Public Records Manual for Elected Officials, </a:t>
            </a:r>
            <a:r>
              <a:rPr lang="en-US" baseline="0" dirty="0" smtClean="0"/>
              <a:t>featuring an image of Jacksonville City Hall and the City’s Seal.</a:t>
            </a:r>
            <a:endParaRPr lang="en-US" dirty="0" smtClean="0"/>
          </a:p>
          <a:p>
            <a:pPr marL="0" indent="0">
              <a:buNone/>
            </a:pPr>
            <a:endParaRPr lang="en-US" dirty="0" smtClean="0"/>
          </a:p>
          <a:p>
            <a:pPr marL="0" indent="0">
              <a:buNone/>
            </a:pPr>
            <a:endParaRPr dirty="0"/>
          </a:p>
        </p:txBody>
      </p:sp>
    </p:spTree>
    <p:extLst>
      <p:ext uri="{BB962C8B-B14F-4D97-AF65-F5344CB8AC3E}">
        <p14:creationId xmlns:p14="http://schemas.microsoft.com/office/powerpoint/2010/main" val="384389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Your</a:t>
            </a:r>
            <a:r>
              <a:rPr lang="en-US" baseline="0" dirty="0" smtClean="0"/>
              <a:t> company wants to sell flowers to City and Council for upcoming installation ceremony</a:t>
            </a:r>
            <a:endParaRPr lang="en-US" dirty="0"/>
          </a:p>
        </p:txBody>
      </p:sp>
    </p:spTree>
    <p:extLst>
      <p:ext uri="{BB962C8B-B14F-4D97-AF65-F5344CB8AC3E}">
        <p14:creationId xmlns:p14="http://schemas.microsoft.com/office/powerpoint/2010/main" val="1974505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1820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smtClean="0">
                <a:solidFill>
                  <a:srgbClr val="000000"/>
                </a:solidFill>
                <a:latin typeface="Raleway"/>
                <a:ea typeface="Raleway"/>
                <a:cs typeface="Raleway"/>
                <a:sym typeface="Raleway"/>
              </a:rPr>
              <a:t>ANSWER:  </a:t>
            </a:r>
            <a:r>
              <a:rPr lang="en-US" sz="1100" b="1" dirty="0" smtClean="0">
                <a:solidFill>
                  <a:srgbClr val="FF0000"/>
                </a:solidFill>
                <a:latin typeface="Raleway"/>
                <a:ea typeface="Raleway"/>
                <a:cs typeface="Raleway"/>
                <a:sym typeface="Raleway"/>
              </a:rPr>
              <a:t>Potentially 1 conflict</a:t>
            </a:r>
          </a:p>
          <a:p>
            <a:pPr marL="0" marR="0" lvl="0" indent="0" algn="l" defTabSz="914400" rtl="0" eaLnBrk="1" fontAlgn="auto" latinLnBrk="0" hangingPunct="1">
              <a:lnSpc>
                <a:spcPct val="100000"/>
              </a:lnSpc>
              <a:spcBef>
                <a:spcPts val="0"/>
              </a:spcBef>
              <a:spcAft>
                <a:spcPts val="1200"/>
              </a:spcAft>
              <a:buClr>
                <a:srgbClr val="000000"/>
              </a:buClr>
              <a:buSzPts val="1100"/>
              <a:buFont typeface="Arial"/>
              <a:buNone/>
              <a:tabLst/>
              <a:defRPr/>
            </a:pPr>
            <a:r>
              <a:rPr lang="en-US" sz="1100" dirty="0" smtClean="0">
                <a:solidFill>
                  <a:srgbClr val="000000"/>
                </a:solidFill>
                <a:latin typeface="Raleway"/>
                <a:ea typeface="Raleway"/>
                <a:cs typeface="Raleway"/>
                <a:sym typeface="Raleway"/>
              </a:rPr>
              <a:t>Conflicting employment relationship with Chamber, entity doing business with the City (contract/money). Not purchasing in public capacity or selling in private capacity because only employee of Chamber and not personally</a:t>
            </a:r>
            <a:r>
              <a:rPr lang="en-US" sz="1100" baseline="0" dirty="0" smtClean="0">
                <a:solidFill>
                  <a:srgbClr val="000000"/>
                </a:solidFill>
                <a:latin typeface="Raleway"/>
                <a:ea typeface="Raleway"/>
                <a:cs typeface="Raleway"/>
                <a:sym typeface="Raleway"/>
              </a:rPr>
              <a:t> </a:t>
            </a:r>
            <a:r>
              <a:rPr lang="en-US" sz="1100" dirty="0" smtClean="0">
                <a:solidFill>
                  <a:srgbClr val="000000"/>
                </a:solidFill>
                <a:latin typeface="Raleway"/>
                <a:ea typeface="Raleway"/>
                <a:cs typeface="Raleway"/>
                <a:sym typeface="Raleway"/>
              </a:rPr>
              <a:t>involved with getting money from Council; not </a:t>
            </a:r>
            <a:r>
              <a:rPr lang="en-US" sz="1100" dirty="0" smtClean="0">
                <a:solidFill>
                  <a:srgbClr val="000000"/>
                </a:solidFill>
                <a:latin typeface="Raleway"/>
                <a:ea typeface="Raleway"/>
                <a:cs typeface="Raleway"/>
              </a:rPr>
              <a:t>officer, partner, director, proprietor, or owner of Chamber </a:t>
            </a:r>
            <a:endParaRPr lang="en-US" sz="1100" dirty="0" smtClean="0">
              <a:solidFill>
                <a:srgbClr val="000000"/>
              </a:solidFill>
              <a:latin typeface="Raleway"/>
              <a:ea typeface="Raleway"/>
              <a:cs typeface="Raleway"/>
              <a:sym typeface="Raleway"/>
            </a:endParaRPr>
          </a:p>
          <a:p>
            <a:pPr marL="0" indent="0">
              <a:spcAft>
                <a:spcPts val="1200"/>
              </a:spcAft>
              <a:buNone/>
            </a:pPr>
            <a:r>
              <a:rPr lang="en-US" sz="1100" dirty="0" smtClean="0">
                <a:solidFill>
                  <a:srgbClr val="000000"/>
                </a:solidFill>
                <a:latin typeface="Raleway"/>
                <a:ea typeface="Raleway"/>
                <a:cs typeface="Raleway"/>
                <a:sym typeface="Raleway"/>
              </a:rPr>
              <a:t> </a:t>
            </a:r>
            <a:endParaRPr lang="en-US" sz="1100" dirty="0">
              <a:solidFill>
                <a:srgbClr val="000000"/>
              </a:solidFill>
              <a:latin typeface="Arial"/>
              <a:ea typeface="Raleway"/>
              <a:cs typeface="Arial"/>
              <a:sym typeface="Arial"/>
            </a:endParaRPr>
          </a:p>
          <a:p>
            <a:pPr marL="0" marR="0" indent="0" algn="l" defTabSz="914400" rtl="0" eaLnBrk="1" fontAlgn="auto" latinLnBrk="0" hangingPunct="1">
              <a:lnSpc>
                <a:spcPct val="100000"/>
              </a:lnSpc>
              <a:spcBef>
                <a:spcPts val="0"/>
              </a:spcBef>
              <a:spcAft>
                <a:spcPts val="1200"/>
              </a:spcAft>
              <a:buClr>
                <a:srgbClr val="000000"/>
              </a:buClr>
              <a:buSzPts val="1100"/>
              <a:buFont typeface="Arial"/>
              <a:buNone/>
              <a:tabLst/>
              <a:defRPr/>
            </a:pPr>
            <a:r>
              <a:rPr lang="en-US" sz="1100" b="0" dirty="0" smtClean="0">
                <a:solidFill>
                  <a:srgbClr val="000000"/>
                </a:solidFill>
                <a:latin typeface="Raleway"/>
                <a:ea typeface="Raleway"/>
                <a:cs typeface="Raleway"/>
                <a:sym typeface="Raleway"/>
              </a:rPr>
              <a:t>Thanks to CM Bowman for allowing us to use</a:t>
            </a:r>
            <a:r>
              <a:rPr lang="en-US" sz="1100" b="0" baseline="0" dirty="0" smtClean="0">
                <a:solidFill>
                  <a:srgbClr val="000000"/>
                </a:solidFill>
                <a:latin typeface="Raleway"/>
                <a:ea typeface="Raleway"/>
                <a:cs typeface="Raleway"/>
                <a:sym typeface="Raleway"/>
              </a:rPr>
              <a:t> this example.  Process is important.  He identified potential conflict after attending ethics training his first year on Council and worked with Ethics and OGC to address it.  We requested opinion from State Ethics Commission and they advised exemption applies to clear the conflict.  Process matters. . . Protect yourself by working with Ethics and OGC to address any conflicts.</a:t>
            </a:r>
          </a:p>
          <a:p>
            <a:pPr marL="0" indent="0">
              <a:spcAft>
                <a:spcPts val="1200"/>
              </a:spcAft>
              <a:buNone/>
            </a:pPr>
            <a:endParaRPr lang="en-US" sz="1100" dirty="0">
              <a:solidFill>
                <a:srgbClr val="000000"/>
              </a:solidFill>
              <a:latin typeface="Arial"/>
              <a:ea typeface="Raleway"/>
              <a:cs typeface="Arial"/>
              <a:sym typeface="Arial"/>
            </a:endParaRPr>
          </a:p>
        </p:txBody>
      </p:sp>
    </p:spTree>
    <p:extLst>
      <p:ext uri="{BB962C8B-B14F-4D97-AF65-F5344CB8AC3E}">
        <p14:creationId xmlns:p14="http://schemas.microsoft.com/office/powerpoint/2010/main" val="471820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sz="1100" b="1" dirty="0" smtClean="0">
                <a:solidFill>
                  <a:srgbClr val="FF0000"/>
                </a:solidFill>
                <a:latin typeface="Raleway"/>
                <a:ea typeface="Raleway"/>
                <a:cs typeface="Raleway"/>
                <a:sym typeface="Raleway"/>
              </a:rPr>
              <a:t>Potentially 2 conflicts</a:t>
            </a:r>
          </a:p>
          <a:p>
            <a:pPr marL="342900" indent="-342900">
              <a:spcAft>
                <a:spcPts val="900"/>
              </a:spcAft>
            </a:pPr>
            <a:r>
              <a:rPr lang="en-US" sz="1100" dirty="0" smtClean="0">
                <a:solidFill>
                  <a:srgbClr val="000000"/>
                </a:solidFill>
                <a:latin typeface="Raleway"/>
                <a:ea typeface="Raleway"/>
                <a:cs typeface="Raleway"/>
                <a:sym typeface="Raleway"/>
              </a:rPr>
              <a:t>Contracting with non-profit as a Council Member</a:t>
            </a:r>
          </a:p>
          <a:p>
            <a:pPr marL="342900" indent="-342900">
              <a:spcAft>
                <a:spcPts val="900"/>
              </a:spcAft>
            </a:pPr>
            <a:r>
              <a:rPr lang="en-US" sz="1100" dirty="0" smtClean="0">
                <a:solidFill>
                  <a:srgbClr val="000000"/>
                </a:solidFill>
                <a:latin typeface="Raleway"/>
                <a:ea typeface="Raleway"/>
                <a:cs typeface="Raleway"/>
                <a:sym typeface="Raleway"/>
              </a:rPr>
              <a:t>Selling to City in private capacity as member</a:t>
            </a:r>
            <a:r>
              <a:rPr lang="en-US" sz="1100" baseline="0" dirty="0" smtClean="0">
                <a:solidFill>
                  <a:srgbClr val="000000"/>
                </a:solidFill>
                <a:latin typeface="Raleway"/>
                <a:ea typeface="Raleway"/>
                <a:cs typeface="Raleway"/>
                <a:sym typeface="Raleway"/>
              </a:rPr>
              <a:t> of Board of Directors</a:t>
            </a:r>
          </a:p>
          <a:p>
            <a:pPr marL="0" indent="0">
              <a:buNone/>
            </a:pPr>
            <a:r>
              <a:rPr lang="en-US" sz="1100" dirty="0" smtClean="0">
                <a:solidFill>
                  <a:srgbClr val="000000"/>
                </a:solidFill>
                <a:latin typeface="Raleway"/>
                <a:ea typeface="Raleway"/>
                <a:cs typeface="Raleway"/>
                <a:sym typeface="Raleway"/>
              </a:rPr>
              <a:t>Public capacity</a:t>
            </a:r>
            <a:r>
              <a:rPr lang="en-US" sz="1100" b="1" dirty="0" smtClean="0">
                <a:solidFill>
                  <a:srgbClr val="000000"/>
                </a:solidFill>
                <a:latin typeface="Raleway"/>
                <a:ea typeface="Raleway"/>
                <a:cs typeface="Raleway"/>
                <a:sym typeface="Raleway"/>
              </a:rPr>
              <a:t> </a:t>
            </a:r>
            <a:r>
              <a:rPr lang="en-US" sz="1100" dirty="0" smtClean="0">
                <a:solidFill>
                  <a:srgbClr val="000000"/>
                </a:solidFill>
                <a:latin typeface="Raleway"/>
                <a:ea typeface="Raleway"/>
                <a:cs typeface="Raleway"/>
                <a:sym typeface="Raleway"/>
              </a:rPr>
              <a:t>because Council is funding the program and private capacity because you are </a:t>
            </a:r>
            <a:r>
              <a:rPr lang="en-US" sz="1100" dirty="0" smtClean="0">
                <a:solidFill>
                  <a:srgbClr val="000000"/>
                </a:solidFill>
                <a:latin typeface="Raleway"/>
                <a:ea typeface="Raleway"/>
                <a:cs typeface="Raleway"/>
              </a:rPr>
              <a:t>member of Board of Directors of non-profit receiving money</a:t>
            </a:r>
            <a:endParaRPr lang="en-US" dirty="0" smtClean="0"/>
          </a:p>
          <a:p>
            <a:pPr marL="0" indent="0">
              <a:buNone/>
            </a:pPr>
            <a:r>
              <a:rPr lang="en-US" b="1" dirty="0" smtClean="0"/>
              <a:t>NOTE</a:t>
            </a:r>
            <a:r>
              <a:rPr lang="en-US" b="1" baseline="0" dirty="0" smtClean="0"/>
              <a:t> DANGER AREA</a:t>
            </a:r>
            <a:r>
              <a:rPr lang="en-US" baseline="0" dirty="0" smtClean="0"/>
              <a:t>:  Serving as director of company (non-profit or for profit) that is receiving City funding.  Need to get this cleared by Ethics Office and OGC.</a:t>
            </a:r>
            <a:endParaRPr lang="en-US" dirty="0" smtClean="0"/>
          </a:p>
          <a:p>
            <a:pPr marL="0" indent="0">
              <a:buNone/>
            </a:pPr>
            <a:endParaRPr lang="en-US" dirty="0" smtClean="0"/>
          </a:p>
          <a:p>
            <a:pPr marL="0" indent="0">
              <a:buNone/>
            </a:pPr>
            <a:r>
              <a:rPr lang="en-US" sz="1100" b="0" i="0" u="none" strike="noStrike" cap="none" baseline="0" dirty="0" smtClean="0">
                <a:solidFill>
                  <a:srgbClr val="000000"/>
                </a:solidFill>
                <a:latin typeface="Arial"/>
                <a:ea typeface="Arial"/>
                <a:cs typeface="Arial"/>
                <a:sym typeface="Arial"/>
              </a:rPr>
              <a:t>A public officer "acts in his or her official capacity" for purposes of the first prohibition when a board of which he or she is a member (e.g., a county commission) acts collegially to purchase, rent, or lease, regardless of whether the public officer abstains from voting on the matter. CEO 90-24, CEO 10-4. </a:t>
            </a:r>
            <a:endParaRPr lang="en-US" dirty="0" smtClean="0"/>
          </a:p>
          <a:p>
            <a:pPr marL="342900" indent="-342900">
              <a:spcAft>
                <a:spcPts val="900"/>
              </a:spcAft>
            </a:pPr>
            <a:endParaRPr lang="en-US" sz="1100" dirty="0" smtClean="0">
              <a:solidFill>
                <a:srgbClr val="000000"/>
              </a:solidFill>
              <a:latin typeface="Raleway"/>
              <a:ea typeface="Raleway"/>
              <a:cs typeface="Raleway"/>
              <a:sym typeface="Raleway"/>
            </a:endParaRPr>
          </a:p>
          <a:p>
            <a:pPr marL="0" indent="0">
              <a:buNone/>
            </a:pPr>
            <a:endParaRPr dirty="0"/>
          </a:p>
        </p:txBody>
      </p:sp>
    </p:spTree>
    <p:extLst>
      <p:ext uri="{BB962C8B-B14F-4D97-AF65-F5344CB8AC3E}">
        <p14:creationId xmlns:p14="http://schemas.microsoft.com/office/powerpoint/2010/main" val="3681979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smtClean="0">
                <a:solidFill>
                  <a:srgbClr val="FF0000"/>
                </a:solidFill>
                <a:latin typeface="Raleway"/>
                <a:ea typeface="Raleway"/>
                <a:cs typeface="Raleway"/>
                <a:sym typeface="Raleway"/>
              </a:rPr>
              <a:t>Potentially 2 conflicts</a:t>
            </a:r>
          </a:p>
          <a:p>
            <a:pPr marL="342900" indent="-342900">
              <a:spcAft>
                <a:spcPts val="900"/>
              </a:spcAft>
            </a:pPr>
            <a:r>
              <a:rPr lang="en-US" sz="1100" dirty="0" smtClean="0">
                <a:solidFill>
                  <a:srgbClr val="000000"/>
                </a:solidFill>
                <a:latin typeface="Raleway"/>
                <a:ea typeface="Raleway"/>
                <a:cs typeface="Raleway"/>
                <a:sym typeface="Raleway"/>
              </a:rPr>
              <a:t>Contracting with non-profit as a Council Member</a:t>
            </a:r>
          </a:p>
          <a:p>
            <a:pPr marL="342900" indent="-342900">
              <a:spcAft>
                <a:spcPts val="900"/>
              </a:spcAft>
            </a:pPr>
            <a:r>
              <a:rPr lang="en-US" sz="1100" dirty="0" smtClean="0">
                <a:solidFill>
                  <a:srgbClr val="000000"/>
                </a:solidFill>
                <a:latin typeface="Raleway"/>
                <a:ea typeface="Raleway"/>
                <a:cs typeface="Raleway"/>
                <a:sym typeface="Raleway"/>
              </a:rPr>
              <a:t>Selling to City in private capacity as member</a:t>
            </a:r>
            <a:r>
              <a:rPr lang="en-US" sz="1100" baseline="0" dirty="0" smtClean="0">
                <a:solidFill>
                  <a:srgbClr val="000000"/>
                </a:solidFill>
                <a:latin typeface="Raleway"/>
                <a:ea typeface="Raleway"/>
                <a:cs typeface="Raleway"/>
                <a:sym typeface="Raleway"/>
              </a:rPr>
              <a:t> of Board of Directors</a:t>
            </a:r>
          </a:p>
          <a:p>
            <a:pPr marL="0" indent="0">
              <a:buNone/>
            </a:pPr>
            <a:r>
              <a:rPr lang="en-US" sz="1100" dirty="0" smtClean="0">
                <a:solidFill>
                  <a:srgbClr val="000000"/>
                </a:solidFill>
                <a:latin typeface="Raleway"/>
                <a:ea typeface="Raleway"/>
                <a:cs typeface="Raleway"/>
                <a:sym typeface="Raleway"/>
              </a:rPr>
              <a:t>Public capacity</a:t>
            </a:r>
            <a:r>
              <a:rPr lang="en-US" sz="1100" b="1" dirty="0" smtClean="0">
                <a:solidFill>
                  <a:srgbClr val="000000"/>
                </a:solidFill>
                <a:latin typeface="Raleway"/>
                <a:ea typeface="Raleway"/>
                <a:cs typeface="Raleway"/>
                <a:sym typeface="Raleway"/>
              </a:rPr>
              <a:t> </a:t>
            </a:r>
            <a:r>
              <a:rPr lang="en-US" sz="1100" dirty="0" smtClean="0">
                <a:solidFill>
                  <a:srgbClr val="000000"/>
                </a:solidFill>
                <a:latin typeface="Raleway"/>
                <a:ea typeface="Raleway"/>
                <a:cs typeface="Raleway"/>
                <a:sym typeface="Raleway"/>
              </a:rPr>
              <a:t>because Council is funding the program and private capacity because you are </a:t>
            </a:r>
            <a:r>
              <a:rPr lang="en-US" sz="1100" dirty="0" smtClean="0">
                <a:solidFill>
                  <a:srgbClr val="000000"/>
                </a:solidFill>
                <a:latin typeface="Raleway"/>
                <a:ea typeface="Raleway"/>
                <a:cs typeface="Raleway"/>
              </a:rPr>
              <a:t>member of Board of Directors of non-profit receiving money</a:t>
            </a:r>
            <a:endParaRPr lang="en-US" dirty="0" smtClean="0"/>
          </a:p>
          <a:p>
            <a:pPr marL="0" indent="0">
              <a:buNone/>
            </a:pPr>
            <a:r>
              <a:rPr lang="en-US" b="1" dirty="0" smtClean="0"/>
              <a:t>NOTE</a:t>
            </a:r>
            <a:r>
              <a:rPr lang="en-US" b="1" baseline="0" dirty="0" smtClean="0"/>
              <a:t> DANGER AREA</a:t>
            </a:r>
            <a:r>
              <a:rPr lang="en-US" baseline="0" dirty="0" smtClean="0"/>
              <a:t>:  Serving as director of company (non-profit or for profit) that is receiving City funding.  Need to get this cleared by Ethics Office and OGC.</a:t>
            </a:r>
            <a:endParaRPr lang="en-US" dirty="0" smtClean="0"/>
          </a:p>
          <a:p>
            <a:pPr marL="0" indent="0">
              <a:buNone/>
            </a:pPr>
            <a:endParaRPr lang="en-US" dirty="0" smtClean="0"/>
          </a:p>
          <a:p>
            <a:pPr marL="0" indent="0">
              <a:buNone/>
            </a:pPr>
            <a:r>
              <a:rPr lang="en-US" sz="1100" b="0" i="0" u="none" strike="noStrike" cap="none" baseline="0" dirty="0" smtClean="0">
                <a:solidFill>
                  <a:srgbClr val="000000"/>
                </a:solidFill>
                <a:latin typeface="Arial"/>
                <a:ea typeface="Arial"/>
                <a:cs typeface="Arial"/>
                <a:sym typeface="Arial"/>
              </a:rPr>
              <a:t>A public officer "acts in his or her official capacity" for purposes of the first prohibition when a board of which he or she is a member (e.g., a county commission) acts collegially to purchase, rent, or lease, regardless of whether the public officer abstains from voting on the matter. CEO 90-24, CEO 10-4. </a:t>
            </a:r>
            <a:endParaRPr lang="en-US" dirty="0" smtClean="0"/>
          </a:p>
          <a:p>
            <a:pPr marL="342900" indent="-342900">
              <a:spcAft>
                <a:spcPts val="900"/>
              </a:spcAft>
            </a:pPr>
            <a:endParaRPr lang="en-US" sz="1100" dirty="0" smtClean="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1974505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sz="1100" b="1" dirty="0" smtClean="0">
                <a:solidFill>
                  <a:srgbClr val="000000"/>
                </a:solidFill>
                <a:latin typeface="Raleway"/>
                <a:ea typeface="Raleway"/>
                <a:cs typeface="Raleway"/>
                <a:sym typeface="Raleway"/>
              </a:rPr>
              <a:t>ANSWER:  </a:t>
            </a:r>
            <a:r>
              <a:rPr lang="en-US" sz="1100" b="1" dirty="0" smtClean="0">
                <a:solidFill>
                  <a:srgbClr val="FF0000"/>
                </a:solidFill>
                <a:latin typeface="Raleway"/>
                <a:ea typeface="Raleway"/>
                <a:cs typeface="Raleway"/>
                <a:sym typeface="Raleway"/>
              </a:rPr>
              <a:t>Potentially 1 conflict</a:t>
            </a:r>
          </a:p>
          <a:p>
            <a:pPr marL="0" indent="0">
              <a:spcAft>
                <a:spcPts val="600"/>
              </a:spcAft>
              <a:buNone/>
            </a:pPr>
            <a:r>
              <a:rPr lang="en-US" sz="1100" dirty="0" smtClean="0">
                <a:solidFill>
                  <a:srgbClr val="000000"/>
                </a:solidFill>
                <a:latin typeface="Raleway"/>
                <a:ea typeface="Raleway"/>
                <a:cs typeface="Raleway"/>
                <a:sym typeface="Raleway"/>
              </a:rPr>
              <a:t>Have contract</a:t>
            </a:r>
            <a:r>
              <a:rPr lang="en-US" sz="1100" baseline="0" dirty="0" smtClean="0">
                <a:solidFill>
                  <a:srgbClr val="000000"/>
                </a:solidFill>
                <a:latin typeface="Raleway"/>
                <a:ea typeface="Raleway"/>
                <a:cs typeface="Raleway"/>
                <a:sym typeface="Raleway"/>
              </a:rPr>
              <a:t> with general contractor doing business with the City</a:t>
            </a:r>
            <a:endParaRPr lang="en-US" sz="1100" dirty="0" smtClean="0">
              <a:solidFill>
                <a:srgbClr val="000000"/>
              </a:solidFill>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solidFill>
                  <a:srgbClr val="000000"/>
                </a:solidFill>
                <a:latin typeface="Raleway"/>
                <a:ea typeface="Raleway"/>
                <a:cs typeface="Raleway"/>
                <a:sym typeface="Raleway"/>
              </a:rPr>
              <a:t>Not purchasing from</a:t>
            </a:r>
            <a:r>
              <a:rPr lang="en-US" sz="1100" baseline="0" dirty="0" smtClean="0">
                <a:solidFill>
                  <a:srgbClr val="000000"/>
                </a:solidFill>
                <a:latin typeface="Raleway"/>
                <a:ea typeface="Raleway"/>
                <a:cs typeface="Raleway"/>
                <a:sym typeface="Raleway"/>
              </a:rPr>
              <a:t> or </a:t>
            </a:r>
            <a:r>
              <a:rPr lang="en-US" sz="1100" dirty="0" smtClean="0">
                <a:solidFill>
                  <a:srgbClr val="000000"/>
                </a:solidFill>
                <a:latin typeface="Raleway"/>
                <a:ea typeface="Raleway"/>
                <a:cs typeface="Raleway"/>
                <a:sym typeface="Raleway"/>
              </a:rPr>
              <a:t>selling to City because your company is only subcontractor to general contractor and is not doing business with the City</a:t>
            </a:r>
          </a:p>
          <a:p>
            <a:pPr marL="0" indent="0">
              <a:buNone/>
            </a:pPr>
            <a:endParaRPr dirty="0"/>
          </a:p>
        </p:txBody>
      </p:sp>
    </p:spTree>
    <p:extLst>
      <p:ext uri="{BB962C8B-B14F-4D97-AF65-F5344CB8AC3E}">
        <p14:creationId xmlns:p14="http://schemas.microsoft.com/office/powerpoint/2010/main" val="24010514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b="1" dirty="0" smtClean="0">
                <a:solidFill>
                  <a:srgbClr val="000000"/>
                </a:solidFill>
                <a:latin typeface="Raleway"/>
                <a:ea typeface="Raleway"/>
                <a:cs typeface="Raleway"/>
                <a:sym typeface="Raleway"/>
              </a:rPr>
              <a:t>ANSWER:  </a:t>
            </a:r>
            <a:r>
              <a:rPr lang="en-US" sz="1100" b="1" dirty="0" smtClean="0">
                <a:solidFill>
                  <a:srgbClr val="FF0000"/>
                </a:solidFill>
                <a:latin typeface="Raleway"/>
                <a:ea typeface="Raleway"/>
                <a:cs typeface="Raleway"/>
                <a:sym typeface="Raleway"/>
              </a:rPr>
              <a:t>Potentially 1 conflict</a:t>
            </a:r>
          </a:p>
          <a:p>
            <a:pPr marL="0" indent="0">
              <a:spcAft>
                <a:spcPts val="600"/>
              </a:spcAft>
              <a:buNone/>
            </a:pPr>
            <a:r>
              <a:rPr lang="en-US" sz="1100" dirty="0" smtClean="0">
                <a:solidFill>
                  <a:srgbClr val="000000"/>
                </a:solidFill>
                <a:latin typeface="Raleway"/>
                <a:ea typeface="Raleway"/>
                <a:cs typeface="Raleway"/>
                <a:sym typeface="Raleway"/>
              </a:rPr>
              <a:t>Have contract</a:t>
            </a:r>
            <a:r>
              <a:rPr lang="en-US" sz="1100" baseline="0" dirty="0" smtClean="0">
                <a:solidFill>
                  <a:srgbClr val="000000"/>
                </a:solidFill>
                <a:latin typeface="Raleway"/>
                <a:ea typeface="Raleway"/>
                <a:cs typeface="Raleway"/>
                <a:sym typeface="Raleway"/>
              </a:rPr>
              <a:t> with general contractor doing business with the City</a:t>
            </a:r>
            <a:endParaRPr lang="en-US" sz="1100" dirty="0" smtClean="0">
              <a:solidFill>
                <a:srgbClr val="000000"/>
              </a:solidFill>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solidFill>
                  <a:srgbClr val="000000"/>
                </a:solidFill>
                <a:latin typeface="Raleway"/>
                <a:ea typeface="Raleway"/>
                <a:cs typeface="Raleway"/>
                <a:sym typeface="Raleway"/>
              </a:rPr>
              <a:t>Not purchasing from</a:t>
            </a:r>
            <a:r>
              <a:rPr lang="en-US" sz="1100" baseline="0" dirty="0" smtClean="0">
                <a:solidFill>
                  <a:srgbClr val="000000"/>
                </a:solidFill>
                <a:latin typeface="Raleway"/>
                <a:ea typeface="Raleway"/>
                <a:cs typeface="Raleway"/>
                <a:sym typeface="Raleway"/>
              </a:rPr>
              <a:t> or </a:t>
            </a:r>
            <a:r>
              <a:rPr lang="en-US" sz="1100" dirty="0" smtClean="0">
                <a:solidFill>
                  <a:srgbClr val="000000"/>
                </a:solidFill>
                <a:latin typeface="Raleway"/>
                <a:ea typeface="Raleway"/>
                <a:cs typeface="Raleway"/>
                <a:sym typeface="Raleway"/>
              </a:rPr>
              <a:t>selling to City because your company is only subcontractor to general contractor and is not doing business with the City</a:t>
            </a:r>
          </a:p>
          <a:p>
            <a:endParaRPr lang="en-US" dirty="0"/>
          </a:p>
        </p:txBody>
      </p:sp>
    </p:spTree>
    <p:extLst>
      <p:ext uri="{BB962C8B-B14F-4D97-AF65-F5344CB8AC3E}">
        <p14:creationId xmlns:p14="http://schemas.microsoft.com/office/powerpoint/2010/main" val="471820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endParaRPr lang="en-US" sz="11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2668105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a large hand chooses one of three small men from a group. The</a:t>
            </a:r>
            <a:r>
              <a:rPr lang="en-US" baseline="0" dirty="0" smtClean="0"/>
              <a:t> one he chooses is wearing a crown to illustrate the danger area voting conflicts.</a:t>
            </a:r>
            <a:endParaRPr dirty="0"/>
          </a:p>
        </p:txBody>
      </p:sp>
    </p:spTree>
    <p:extLst>
      <p:ext uri="{BB962C8B-B14F-4D97-AF65-F5344CB8AC3E}">
        <p14:creationId xmlns:p14="http://schemas.microsoft.com/office/powerpoint/2010/main" val="16182818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endParaRPr dirty="0"/>
          </a:p>
        </p:txBody>
      </p:sp>
    </p:spTree>
    <p:extLst>
      <p:ext uri="{BB962C8B-B14F-4D97-AF65-F5344CB8AC3E}">
        <p14:creationId xmlns:p14="http://schemas.microsoft.com/office/powerpoint/2010/main" val="207701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a:t>
            </a:r>
            <a:r>
              <a:rPr lang="en-US" baseline="0" dirty="0" smtClean="0"/>
              <a:t> two </a:t>
            </a:r>
            <a:r>
              <a:rPr lang="en-US" dirty="0" smtClean="0"/>
              <a:t>figures sitting</a:t>
            </a:r>
            <a:r>
              <a:rPr lang="en-US" baseline="0" dirty="0" smtClean="0"/>
              <a:t> at small desks</a:t>
            </a:r>
            <a:r>
              <a:rPr lang="en-US" dirty="0" smtClean="0"/>
              <a:t>, one raising a hand,</a:t>
            </a:r>
            <a:r>
              <a:rPr lang="en-US" baseline="0" dirty="0" smtClean="0"/>
              <a:t> to represent participants should divide into groups of two.</a:t>
            </a:r>
            <a:endParaRPr lang="en-US" dirty="0" smtClean="0"/>
          </a:p>
          <a:p>
            <a:pPr marL="0" indent="0">
              <a:buNone/>
            </a:pPr>
            <a:endParaRPr lang="en-US" dirty="0" smtClean="0"/>
          </a:p>
          <a:p>
            <a:pPr marL="0" indent="0">
              <a:buNone/>
            </a:pPr>
            <a:endParaRPr dirty="0"/>
          </a:p>
        </p:txBody>
      </p:sp>
    </p:spTree>
    <p:extLst>
      <p:ext uri="{BB962C8B-B14F-4D97-AF65-F5344CB8AC3E}">
        <p14:creationId xmlns:p14="http://schemas.microsoft.com/office/powerpoint/2010/main" val="809267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endParaRPr dirty="0"/>
          </a:p>
        </p:txBody>
      </p:sp>
    </p:spTree>
    <p:extLst>
      <p:ext uri="{BB962C8B-B14F-4D97-AF65-F5344CB8AC3E}">
        <p14:creationId xmlns:p14="http://schemas.microsoft.com/office/powerpoint/2010/main" val="86270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a:t>Cannot vote</a:t>
            </a:r>
            <a:r>
              <a:rPr lang="en-US" baseline="0" dirty="0"/>
              <a:t> because measure would provide special economic gain to your employer/”principal”</a:t>
            </a:r>
          </a:p>
          <a:p>
            <a:pPr marL="0" indent="0">
              <a:buNone/>
            </a:pPr>
            <a:r>
              <a:rPr lang="en-US" baseline="0" dirty="0"/>
              <a:t>Cannot participate because exemption for prohibitive conflict of interest requires CM not participate </a:t>
            </a:r>
          </a:p>
          <a:p>
            <a:pPr marL="0" indent="0">
              <a:buNone/>
            </a:pPr>
            <a:r>
              <a:rPr lang="en-US" baseline="0" dirty="0"/>
              <a:t>Procedure: Need to complete and file Form 8B—disclosure of voting conflict form, provide to Legislative Services to be filed in the minutes, announce conflict and reason for abstention before vote and abstain from vote</a:t>
            </a:r>
            <a:endParaRPr dirty="0"/>
          </a:p>
        </p:txBody>
      </p:sp>
    </p:spTree>
    <p:extLst>
      <p:ext uri="{BB962C8B-B14F-4D97-AF65-F5344CB8AC3E}">
        <p14:creationId xmlns:p14="http://schemas.microsoft.com/office/powerpoint/2010/main" val="3661030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endParaRPr dirty="0"/>
          </a:p>
        </p:txBody>
      </p:sp>
    </p:spTree>
    <p:extLst>
      <p:ext uri="{BB962C8B-B14F-4D97-AF65-F5344CB8AC3E}">
        <p14:creationId xmlns:p14="http://schemas.microsoft.com/office/powerpoint/2010/main" val="1711639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a:t>Cannot vote</a:t>
            </a:r>
            <a:r>
              <a:rPr lang="en-US" baseline="0" dirty="0"/>
              <a:t> because measure would provide special economic gain to your business client, which is your “principal”</a:t>
            </a:r>
          </a:p>
          <a:p>
            <a:pPr marL="0" indent="0">
              <a:buNone/>
            </a:pPr>
            <a:r>
              <a:rPr lang="en-US" baseline="0" dirty="0"/>
              <a:t>Can participate, but must follow correct procedure </a:t>
            </a:r>
          </a:p>
          <a:p>
            <a:pPr marL="0" indent="0">
              <a:buNone/>
            </a:pPr>
            <a:r>
              <a:rPr lang="en-US" baseline="0" dirty="0"/>
              <a:t>Procedure: Need to complete and file Form 8B—disclosure of voting conflict form, provide to Legislative Services to be filed in the minutes, announce conflict and reason for abstention before vote and abstain from vote</a:t>
            </a:r>
            <a:endParaRPr lang="en-US" dirty="0"/>
          </a:p>
          <a:p>
            <a:pPr marL="0" indent="0">
              <a:buNone/>
            </a:pPr>
            <a:endParaRPr dirty="0"/>
          </a:p>
        </p:txBody>
      </p:sp>
    </p:spTree>
    <p:extLst>
      <p:ext uri="{BB962C8B-B14F-4D97-AF65-F5344CB8AC3E}">
        <p14:creationId xmlns:p14="http://schemas.microsoft.com/office/powerpoint/2010/main" val="2901056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endParaRPr dirty="0"/>
          </a:p>
        </p:txBody>
      </p:sp>
    </p:spTree>
    <p:extLst>
      <p:ext uri="{BB962C8B-B14F-4D97-AF65-F5344CB8AC3E}">
        <p14:creationId xmlns:p14="http://schemas.microsoft.com/office/powerpoint/2010/main" val="1842719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158750" indent="0">
              <a:buNone/>
            </a:pPr>
            <a:r>
              <a:rPr lang="en-US" dirty="0"/>
              <a:t>Ma</a:t>
            </a:r>
            <a:r>
              <a:rPr lang="en-US" baseline="0" dirty="0"/>
              <a:t>y not be a voting conflict because it may be remote and speculative if there are many other steps intervening.  However, if sister is one of few providers likely to get it, then it may be voting conflict.  </a:t>
            </a:r>
          </a:p>
          <a:p>
            <a:pPr marL="158750" indent="0">
              <a:buNone/>
            </a:pPr>
            <a:r>
              <a:rPr lang="en-US" baseline="0" dirty="0"/>
              <a:t>Even if not voting conflict, CM may abstain from voting under Florida Statutes section </a:t>
            </a:r>
            <a:r>
              <a:rPr lang="en-US" sz="1100" b="0" i="0" u="none" strike="noStrike" cap="none" dirty="0">
                <a:solidFill>
                  <a:srgbClr val="000000"/>
                </a:solidFill>
                <a:effectLst/>
                <a:latin typeface="Arial"/>
                <a:ea typeface="Arial"/>
                <a:cs typeface="Arial"/>
                <a:sym typeface="Arial"/>
              </a:rPr>
              <a:t>286.012 due to appearance</a:t>
            </a:r>
            <a:r>
              <a:rPr lang="en-US" sz="1100" b="0" i="0" u="none" strike="noStrike" cap="none" baseline="0" dirty="0">
                <a:solidFill>
                  <a:srgbClr val="000000"/>
                </a:solidFill>
                <a:effectLst/>
                <a:latin typeface="Arial"/>
                <a:ea typeface="Arial"/>
                <a:cs typeface="Arial"/>
                <a:sym typeface="Arial"/>
              </a:rPr>
              <a:t> of conflict</a:t>
            </a:r>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No member of any state, county, or municipal governmental board, commission, or agency who is present at any meeting of any such body at which an official decision, ruling, or other official act is to be taken or adopted may abstain from voting in regard to any such decision, ruling, or act; </a:t>
            </a:r>
            <a:r>
              <a:rPr lang="en-US" sz="1100" b="1" i="0" u="none" strike="noStrike" cap="none" dirty="0">
                <a:solidFill>
                  <a:srgbClr val="000000"/>
                </a:solidFill>
                <a:effectLst/>
                <a:latin typeface="Arial"/>
                <a:ea typeface="Arial"/>
                <a:cs typeface="Arial"/>
                <a:sym typeface="Arial"/>
              </a:rPr>
              <a:t>and a vote shall be recorded or counted for each such member present, except when, with respect to any such member, there is, or </a:t>
            </a:r>
            <a:r>
              <a:rPr lang="en-US" sz="1100" b="1" i="0" u="sng" strike="noStrike" cap="none" dirty="0">
                <a:solidFill>
                  <a:srgbClr val="000000"/>
                </a:solidFill>
                <a:effectLst/>
                <a:latin typeface="Arial"/>
                <a:ea typeface="Arial"/>
                <a:cs typeface="Arial"/>
                <a:sym typeface="Arial"/>
              </a:rPr>
              <a:t>appears to be, a possible</a:t>
            </a:r>
            <a:r>
              <a:rPr lang="en-US" sz="1100" b="1" i="0" u="none" strike="noStrike" cap="none" dirty="0">
                <a:solidFill>
                  <a:srgbClr val="000000"/>
                </a:solidFill>
                <a:effectLst/>
                <a:latin typeface="Arial"/>
                <a:ea typeface="Arial"/>
                <a:cs typeface="Arial"/>
                <a:sym typeface="Arial"/>
              </a:rPr>
              <a:t> conflict of interest under the provisions of </a:t>
            </a:r>
            <a:r>
              <a:rPr lang="en-US" sz="1100" b="0" i="0" u="none" strike="noStrike" cap="none" dirty="0">
                <a:solidFill>
                  <a:srgbClr val="000000"/>
                </a:solidFill>
                <a:effectLst/>
                <a:latin typeface="Arial"/>
                <a:ea typeface="Arial"/>
                <a:cs typeface="Arial"/>
                <a:sym typeface="Arial"/>
              </a:rPr>
              <a:t>s. 112.311. s. 112.313, or s. 112.3143.  In such cases, said member shall comply with the disclosure requirements of s. 112.3143.  (CEO 10-2)</a:t>
            </a:r>
          </a:p>
          <a:p>
            <a:r>
              <a:rPr lang="en-US" sz="1100" b="0" i="0" u="none" strike="noStrike" cap="none" dirty="0">
                <a:solidFill>
                  <a:srgbClr val="000000"/>
                </a:solidFill>
                <a:effectLst/>
                <a:latin typeface="Arial"/>
                <a:ea typeface="Arial"/>
                <a:cs typeface="Arial"/>
                <a:sym typeface="Arial"/>
              </a:rPr>
              <a:t> </a:t>
            </a:r>
          </a:p>
          <a:p>
            <a:pPr marL="0" indent="0">
              <a:buNone/>
            </a:pPr>
            <a:endParaRPr dirty="0"/>
          </a:p>
        </p:txBody>
      </p:sp>
    </p:spTree>
    <p:extLst>
      <p:ext uri="{BB962C8B-B14F-4D97-AF65-F5344CB8AC3E}">
        <p14:creationId xmlns:p14="http://schemas.microsoft.com/office/powerpoint/2010/main" val="24417827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Not a voting</a:t>
            </a:r>
            <a:r>
              <a:rPr lang="en-US" baseline="0" dirty="0" smtClean="0"/>
              <a:t> conflict because there is no business relationship or connection at time of vote.  Relationship must exist at time of vote.</a:t>
            </a:r>
            <a:r>
              <a:rPr lang="en-US" sz="1100" b="0" i="0" u="none" strike="noStrike" cap="none" dirty="0" smtClean="0">
                <a:solidFill>
                  <a:srgbClr val="000000"/>
                </a:solidFill>
                <a:effectLst/>
                <a:latin typeface="Arial"/>
                <a:ea typeface="Arial"/>
                <a:cs typeface="Arial"/>
                <a:sym typeface="Arial"/>
              </a:rPr>
              <a:t> </a:t>
            </a:r>
          </a:p>
          <a:p>
            <a:pPr marL="0" indent="0">
              <a:buNone/>
            </a:pPr>
            <a:endParaRPr dirty="0"/>
          </a:p>
        </p:txBody>
      </p:sp>
    </p:spTree>
    <p:extLst>
      <p:ext uri="{BB962C8B-B14F-4D97-AF65-F5344CB8AC3E}">
        <p14:creationId xmlns:p14="http://schemas.microsoft.com/office/powerpoint/2010/main" val="1837389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police car to illustrate</a:t>
            </a:r>
            <a:r>
              <a:rPr lang="en-US" baseline="0" dirty="0" smtClean="0"/>
              <a:t> the danger area of misusing position.</a:t>
            </a:r>
            <a:endParaRPr dirty="0"/>
          </a:p>
        </p:txBody>
      </p:sp>
    </p:spTree>
    <p:extLst>
      <p:ext uri="{BB962C8B-B14F-4D97-AF65-F5344CB8AC3E}">
        <p14:creationId xmlns:p14="http://schemas.microsoft.com/office/powerpoint/2010/main" val="3142722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44" tIns="92844" rIns="92844" bIns="92844" anchor="t" anchorCtr="0">
            <a:noAutofit/>
          </a:bodyPr>
          <a:lstStyle/>
          <a:p>
            <a:pPr defTabSz="914154">
              <a:defRPr/>
            </a:pPr>
            <a:r>
              <a:rPr lang="en-US" dirty="0"/>
              <a:t>Ex:</a:t>
            </a:r>
            <a:r>
              <a:rPr lang="en-US" baseline="0" dirty="0"/>
              <a:t>  City Council and </a:t>
            </a:r>
            <a:r>
              <a:rPr lang="en-US" dirty="0"/>
              <a:t>Atlantic Beach Commissioner traffic stop cases</a:t>
            </a:r>
          </a:p>
          <a:p>
            <a:pPr defTabSz="914154">
              <a:defRPr/>
            </a:pPr>
            <a:endParaRPr lang="en-US" dirty="0"/>
          </a:p>
          <a:p>
            <a:pPr defTabSz="914154">
              <a:defRPr/>
            </a:pPr>
            <a:r>
              <a:rPr lang="en-US" altLang="en-US" dirty="0">
                <a:latin typeface="Arial" pitchFamily="34" charset="0"/>
                <a:cs typeface="Arial" pitchFamily="34" charset="0"/>
              </a:rPr>
              <a:t>Florida Ethics Commission found probable cause Atlantic Beach City Commissioner attempted to use his position as a public official to try to get preferential treatment during traffic stops when pulled over by Atlantic Beach police</a:t>
            </a:r>
            <a:endParaRPr lang="en-US" dirty="0"/>
          </a:p>
          <a:p>
            <a:endParaRPr lang="en-US" dirty="0"/>
          </a:p>
          <a:p>
            <a:r>
              <a:rPr lang="en-US" dirty="0"/>
              <a:t>Ex: Chris</a:t>
            </a:r>
            <a:r>
              <a:rPr lang="en-US" baseline="0" dirty="0"/>
              <a:t> Christie 4</a:t>
            </a:r>
            <a:r>
              <a:rPr lang="en-US" baseline="30000" dirty="0"/>
              <a:t>th</a:t>
            </a:r>
            <a:r>
              <a:rPr lang="en-US" baseline="0" dirty="0"/>
              <a:t> of July beach access</a:t>
            </a:r>
            <a:endParaRPr lang="en-US" dirty="0"/>
          </a:p>
          <a:p>
            <a:endParaRPr dirty="0"/>
          </a:p>
        </p:txBody>
      </p:sp>
    </p:spTree>
    <p:extLst>
      <p:ext uri="{BB962C8B-B14F-4D97-AF65-F5344CB8AC3E}">
        <p14:creationId xmlns:p14="http://schemas.microsoft.com/office/powerpoint/2010/main" val="2057385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t>
            </a:r>
            <a:r>
              <a:rPr lang="en-US" dirty="0" err="1" smtClean="0"/>
              <a:t>racoon</a:t>
            </a:r>
            <a:r>
              <a:rPr lang="en-US" dirty="0" smtClean="0"/>
              <a:t> with his paws up to illustrate the scenario.</a:t>
            </a:r>
            <a:endParaRPr lang="en-US" dirty="0"/>
          </a:p>
        </p:txBody>
      </p:sp>
    </p:spTree>
    <p:extLst>
      <p:ext uri="{BB962C8B-B14F-4D97-AF65-F5344CB8AC3E}">
        <p14:creationId xmlns:p14="http://schemas.microsoft.com/office/powerpoint/2010/main" val="211280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 to illustrate the danger area of gifts</a:t>
            </a:r>
            <a:endParaRPr dirty="0"/>
          </a:p>
        </p:txBody>
      </p:sp>
    </p:spTree>
    <p:extLst>
      <p:ext uri="{BB962C8B-B14F-4D97-AF65-F5344CB8AC3E}">
        <p14:creationId xmlns:p14="http://schemas.microsoft.com/office/powerpoint/2010/main" val="390589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person standing, putting his hand on</a:t>
            </a:r>
            <a:r>
              <a:rPr lang="en-US" baseline="0" dirty="0" smtClean="0"/>
              <a:t> another person’s shoulder who is sitting to illustrate the misuse of position scenario.</a:t>
            </a:r>
            <a:endParaRPr lang="en-US" dirty="0"/>
          </a:p>
        </p:txBody>
      </p:sp>
    </p:spTree>
    <p:extLst>
      <p:ext uri="{BB962C8B-B14F-4D97-AF65-F5344CB8AC3E}">
        <p14:creationId xmlns:p14="http://schemas.microsoft.com/office/powerpoint/2010/main" val="12449883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r>
              <a:rPr lang="en-US" dirty="0" smtClean="0"/>
              <a:t>Graphic, </a:t>
            </a:r>
            <a:r>
              <a:rPr lang="en-US" baseline="0" dirty="0" smtClean="0"/>
              <a:t>Washington Post newspaper headline about a Florida politician licking men’s faces and Stephen Colbert on the Late Show doing a segment called, “Meanwhile”.</a:t>
            </a:r>
            <a:endParaRPr dirty="0"/>
          </a:p>
        </p:txBody>
      </p:sp>
    </p:spTree>
    <p:extLst>
      <p:ext uri="{BB962C8B-B14F-4D97-AF65-F5344CB8AC3E}">
        <p14:creationId xmlns:p14="http://schemas.microsoft.com/office/powerpoint/2010/main" val="3654994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Photo of police car</a:t>
            </a:r>
            <a:endParaRPr dirty="0"/>
          </a:p>
        </p:txBody>
      </p:sp>
    </p:spTree>
    <p:extLst>
      <p:ext uri="{BB962C8B-B14F-4D97-AF65-F5344CB8AC3E}">
        <p14:creationId xmlns:p14="http://schemas.microsoft.com/office/powerpoint/2010/main" val="20573859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piece of paper that says “non-profit” on it to illustrate</a:t>
            </a:r>
            <a:r>
              <a:rPr lang="en-US" baseline="0" dirty="0" smtClean="0"/>
              <a:t> the misuse of position scenario.</a:t>
            </a:r>
            <a:endParaRPr dirty="0"/>
          </a:p>
        </p:txBody>
      </p:sp>
    </p:spTree>
    <p:extLst>
      <p:ext uri="{BB962C8B-B14F-4D97-AF65-F5344CB8AC3E}">
        <p14:creationId xmlns:p14="http://schemas.microsoft.com/office/powerpoint/2010/main" val="20573859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Sun to represent</a:t>
            </a:r>
            <a:r>
              <a:rPr lang="en-US" baseline="0" dirty="0" smtClean="0"/>
              <a:t> the danger area of sunshine meetings</a:t>
            </a:r>
            <a:endParaRPr dirty="0"/>
          </a:p>
        </p:txBody>
      </p:sp>
    </p:spTree>
    <p:extLst>
      <p:ext uri="{BB962C8B-B14F-4D97-AF65-F5344CB8AC3E}">
        <p14:creationId xmlns:p14="http://schemas.microsoft.com/office/powerpoint/2010/main" val="31631982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magnifying</a:t>
            </a:r>
            <a:r>
              <a:rPr lang="en-US" baseline="0" dirty="0" smtClean="0"/>
              <a:t> glass that says “Clue” on it</a:t>
            </a:r>
            <a:endParaRPr lang="en-US" dirty="0"/>
          </a:p>
        </p:txBody>
      </p:sp>
    </p:spTree>
    <p:extLst>
      <p:ext uri="{BB962C8B-B14F-4D97-AF65-F5344CB8AC3E}">
        <p14:creationId xmlns:p14="http://schemas.microsoft.com/office/powerpoint/2010/main" val="42685871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paper shredder to illustrate the danger of destroying public records.</a:t>
            </a:r>
            <a:endParaRPr dirty="0"/>
          </a:p>
        </p:txBody>
      </p:sp>
    </p:spTree>
    <p:extLst>
      <p:ext uri="{BB962C8B-B14F-4D97-AF65-F5344CB8AC3E}">
        <p14:creationId xmlns:p14="http://schemas.microsoft.com/office/powerpoint/2010/main" val="2703338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a:buNone/>
            </a:pPr>
            <a:endParaRPr dirty="0"/>
          </a:p>
        </p:txBody>
      </p:sp>
    </p:spTree>
    <p:extLst>
      <p:ext uri="{BB962C8B-B14F-4D97-AF65-F5344CB8AC3E}">
        <p14:creationId xmlns:p14="http://schemas.microsoft.com/office/powerpoint/2010/main" val="14139471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7"/>
            <a:ext cx="5588000" cy="4171950"/>
          </a:xfrm>
          <a:prstGeom prst="rect">
            <a:avLst/>
          </a:prstGeom>
        </p:spPr>
        <p:txBody>
          <a:bodyPr spcFirstLastPara="1" wrap="square" lIns="92858" tIns="92858" rIns="92858" bIns="92858" anchor="t" anchorCtr="0">
            <a:noAutofit/>
          </a:bodyPr>
          <a:lstStyle/>
          <a:p>
            <a:pPr marL="0" indent="0">
              <a:buNone/>
            </a:pPr>
            <a:r>
              <a:rPr lang="en-US" dirty="0" smtClean="0"/>
              <a:t>Graphic, a group of people with thought bubbles</a:t>
            </a:r>
            <a:r>
              <a:rPr lang="en-US" baseline="0" dirty="0" smtClean="0"/>
              <a:t> to illustrate the danger area of not asking questions.</a:t>
            </a:r>
            <a:endParaRPr dirty="0"/>
          </a:p>
        </p:txBody>
      </p:sp>
    </p:spTree>
    <p:extLst>
      <p:ext uri="{BB962C8B-B14F-4D97-AF65-F5344CB8AC3E}">
        <p14:creationId xmlns:p14="http://schemas.microsoft.com/office/powerpoint/2010/main" val="314272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 to illustrate the danger area of gifts</a:t>
            </a:r>
            <a:endParaRPr lang="en-US" dirty="0"/>
          </a:p>
        </p:txBody>
      </p:sp>
    </p:spTree>
    <p:extLst>
      <p:ext uri="{BB962C8B-B14F-4D97-AF65-F5344CB8AC3E}">
        <p14:creationId xmlns:p14="http://schemas.microsoft.com/office/powerpoint/2010/main" val="256733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Graphic,</a:t>
            </a:r>
            <a:r>
              <a:rPr lang="en-US" baseline="0" dirty="0" smtClean="0"/>
              <a:t> </a:t>
            </a:r>
            <a:r>
              <a:rPr lang="en-US" dirty="0" smtClean="0"/>
              <a:t>four gift boxes of various sizes and</a:t>
            </a:r>
            <a:r>
              <a:rPr lang="en-US" baseline="0" dirty="0" smtClean="0"/>
              <a:t> colors</a:t>
            </a:r>
            <a:endParaRPr lang="en-US" dirty="0"/>
          </a:p>
        </p:txBody>
      </p:sp>
    </p:spTree>
    <p:extLst>
      <p:ext uri="{BB962C8B-B14F-4D97-AF65-F5344CB8AC3E}">
        <p14:creationId xmlns:p14="http://schemas.microsoft.com/office/powerpoint/2010/main" val="210771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endParaRPr dirty="0"/>
          </a:p>
        </p:txBody>
      </p:sp>
      <p:grpSp>
        <p:nvGrpSpPr>
          <p:cNvPr id="2" name="Google Shape;33;p5"/>
          <p:cNvGrpSpPr/>
          <p:nvPr/>
        </p:nvGrpSpPr>
        <p:grpSpPr>
          <a:xfrm>
            <a:off x="830398" y="1191258"/>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endParaRPr dirty="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endParaRPr dirty="0"/>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dirty="0">
              <a:solidFill>
                <a:srgbClr val="595959"/>
              </a:solidFill>
            </a:endParaRPr>
          </a:p>
        </p:txBody>
      </p:sp>
    </p:spTree>
    <p:extLst>
      <p:ext uri="{BB962C8B-B14F-4D97-AF65-F5344CB8AC3E}">
        <p14:creationId xmlns:p14="http://schemas.microsoft.com/office/powerpoint/2010/main" val="3761274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7" r:id="rId5"/>
    <p:sldLayoutId id="214748366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548980"/>
            <a:ext cx="9144000" cy="2985000"/>
          </a:xfrm>
          <a:prstGeom prst="rect">
            <a:avLst/>
          </a:prstGeom>
        </p:spPr>
        <p:txBody>
          <a:bodyPr spcFirstLastPara="1" wrap="square" lIns="91425" tIns="91425" rIns="91425" bIns="91425" anchor="ctr" anchorCtr="0">
            <a:noAutofit/>
          </a:bodyPr>
          <a:lstStyle/>
          <a:p>
            <a:pPr lvl="0" algn="ctr"/>
            <a:r>
              <a:rPr lang="en-US" sz="4000" dirty="0"/>
              <a:t>Ethics Training</a:t>
            </a:r>
            <a:br>
              <a:rPr lang="en-US" sz="4000" dirty="0"/>
            </a:br>
            <a:r>
              <a:rPr lang="en-US" sz="4000" dirty="0"/>
              <a:t/>
            </a:r>
            <a:br>
              <a:rPr lang="en-US" sz="4000" dirty="0"/>
            </a:br>
            <a:r>
              <a:rPr lang="en-US" sz="4000" dirty="0"/>
              <a:t>TOP </a:t>
            </a:r>
            <a:r>
              <a:rPr lang="en-US" sz="4400" dirty="0"/>
              <a:t>10</a:t>
            </a:r>
            <a:r>
              <a:rPr lang="en-US" sz="4000" dirty="0"/>
              <a:t> DANGER AREAS</a:t>
            </a:r>
            <a:endParaRPr lang="en-US" sz="2400" dirty="0"/>
          </a:p>
        </p:txBody>
      </p:sp>
      <p:sp>
        <p:nvSpPr>
          <p:cNvPr id="3" name="Google Shape;233;p34"/>
          <p:cNvSpPr txBox="1">
            <a:spLocks/>
          </p:cNvSpPr>
          <p:nvPr/>
        </p:nvSpPr>
        <p:spPr>
          <a:xfrm>
            <a:off x="0" y="3026979"/>
            <a:ext cx="9144000" cy="2116521"/>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pPr algn="ctr"/>
            <a:r>
              <a:rPr lang="en-US" sz="1400" dirty="0"/>
              <a:t/>
            </a:r>
            <a:br>
              <a:rPr lang="en-US" sz="1400" dirty="0"/>
            </a:br>
            <a:r>
              <a:rPr lang="en-US" sz="1400" dirty="0" smtClean="0"/>
              <a:t>Office </a:t>
            </a:r>
            <a:r>
              <a:rPr lang="en-US" sz="1400" dirty="0"/>
              <a:t>of Ethics, Compliance and Oversight</a:t>
            </a:r>
            <a:br>
              <a:rPr lang="en-US" sz="1400" dirty="0"/>
            </a:br>
            <a:r>
              <a:rPr lang="en-US" sz="1400" dirty="0"/>
              <a:t>Carla Miller, Director</a:t>
            </a:r>
          </a:p>
          <a:p>
            <a:pPr algn="ctr"/>
            <a:r>
              <a:rPr lang="en-US" sz="1400" dirty="0"/>
              <a:t/>
            </a:r>
            <a:br>
              <a:rPr lang="en-US" sz="1400" dirty="0"/>
            </a:br>
            <a:r>
              <a:rPr lang="en-US" sz="1400" dirty="0"/>
              <a:t>Jason Gabriel, General </a:t>
            </a:r>
            <a:r>
              <a:rPr lang="en-US" sz="1400" dirty="0" smtClean="0"/>
              <a:t>Counsel</a:t>
            </a:r>
          </a:p>
          <a:p>
            <a:pPr algn="ctr"/>
            <a:r>
              <a:rPr lang="en-US" sz="1400" dirty="0"/>
              <a:t/>
            </a:r>
            <a:br>
              <a:rPr lang="en-US" sz="1400" dirty="0"/>
            </a:br>
            <a:r>
              <a:rPr lang="en-US" sz="1400" dirty="0"/>
              <a:t>City of Jacksonville, </a:t>
            </a:r>
            <a:r>
              <a:rPr lang="en-US" sz="1400" dirty="0" smtClean="0"/>
              <a:t>Florida</a:t>
            </a:r>
          </a:p>
          <a:p>
            <a:pPr algn="ctr"/>
            <a:r>
              <a:rPr lang="en-US" sz="1400" dirty="0" smtClean="0"/>
              <a:t>June 2019</a:t>
            </a:r>
            <a:endParaRPr lang="en-US" sz="1400" dirty="0"/>
          </a:p>
          <a:p>
            <a:pPr algn="ctr"/>
            <a:endParaRPr lang="en-US" sz="1400" dirty="0"/>
          </a:p>
        </p:txBody>
      </p:sp>
      <p:sp>
        <p:nvSpPr>
          <p:cNvPr id="4" name="5-Point Star 3"/>
          <p:cNvSpPr/>
          <p:nvPr/>
        </p:nvSpPr>
        <p:spPr bwMode="auto">
          <a:xfrm>
            <a:off x="4277488" y="1818200"/>
            <a:ext cx="365125" cy="365125"/>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4"/>
          <p:cNvCxnSpPr/>
          <p:nvPr/>
        </p:nvCxnSpPr>
        <p:spPr bwMode="auto">
          <a:xfrm>
            <a:off x="569088" y="2027750"/>
            <a:ext cx="355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bwMode="auto">
          <a:xfrm flipV="1">
            <a:off x="4836288" y="2027750"/>
            <a:ext cx="3556000" cy="317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77284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9450" y="1490749"/>
            <a:ext cx="7688700" cy="2849226"/>
          </a:xfrm>
        </p:spPr>
        <p:txBody>
          <a:bodyPr>
            <a:normAutofit/>
          </a:bodyPr>
          <a:lstStyle/>
          <a:p>
            <a:pPr marL="146050" indent="0">
              <a:buNone/>
            </a:pPr>
            <a:r>
              <a:rPr lang="en-US" sz="2400" dirty="0">
                <a:solidFill>
                  <a:schemeClr val="bg2"/>
                </a:solidFill>
              </a:rPr>
              <a:t>$250 total limit per year from one entity.</a:t>
            </a:r>
          </a:p>
          <a:p>
            <a:pPr marL="146050" indent="0">
              <a:buNone/>
            </a:pPr>
            <a:r>
              <a:rPr lang="en-US" sz="2400" dirty="0">
                <a:solidFill>
                  <a:schemeClr val="bg2"/>
                </a:solidFill>
              </a:rPr>
              <a:t>(Can’t take four </a:t>
            </a:r>
            <a:r>
              <a:rPr lang="en-US" sz="2400" dirty="0" smtClean="0">
                <a:solidFill>
                  <a:schemeClr val="bg2"/>
                </a:solidFill>
              </a:rPr>
              <a:t>$</a:t>
            </a:r>
            <a:r>
              <a:rPr lang="en-US" sz="2400" dirty="0">
                <a:solidFill>
                  <a:schemeClr val="bg2"/>
                </a:solidFill>
              </a:rPr>
              <a:t>80 gifts from one lobbyist or entity.)</a:t>
            </a:r>
          </a:p>
          <a:p>
            <a:pPr marL="146050" indent="0">
              <a:buNone/>
            </a:pPr>
            <a:endParaRPr lang="en-US" sz="2400" dirty="0">
              <a:solidFill>
                <a:srgbClr val="FF0000"/>
              </a:solidFill>
            </a:endParaRPr>
          </a:p>
          <a:p>
            <a:pPr marL="146050" indent="0">
              <a:buNone/>
            </a:pPr>
            <a:r>
              <a:rPr lang="en-US" sz="2400" dirty="0">
                <a:solidFill>
                  <a:srgbClr val="FF0000"/>
                </a:solidFill>
              </a:rPr>
              <a:t>Ethics Violation</a:t>
            </a:r>
          </a:p>
          <a:p>
            <a:pPr marL="146050" indent="0">
              <a:buNone/>
            </a:pPr>
            <a:endParaRPr lang="en-US" dirty="0"/>
          </a:p>
        </p:txBody>
      </p:sp>
      <p:sp>
        <p:nvSpPr>
          <p:cNvPr id="6" name="Title 1">
            <a:extLst>
              <a:ext uri="{FF2B5EF4-FFF2-40B4-BE49-F238E27FC236}">
                <a16:creationId xmlns="" xmlns:a16="http://schemas.microsoft.com/office/drawing/2014/main" id="{C7EB43F7-C73D-4244-BDE0-B6717CA4FF79}"/>
              </a:ext>
            </a:extLst>
          </p:cNvPr>
          <p:cNvSpPr>
            <a:spLocks noGrp="1"/>
          </p:cNvSpPr>
          <p:nvPr>
            <p:ph type="title"/>
          </p:nvPr>
        </p:nvSpPr>
        <p:spPr>
          <a:xfrm>
            <a:off x="729450" y="553880"/>
            <a:ext cx="7688700" cy="535200"/>
          </a:xfrm>
        </p:spPr>
        <p:txBody>
          <a:bodyPr/>
          <a:lstStyle/>
          <a:p>
            <a:r>
              <a:rPr lang="en-US" dirty="0"/>
              <a:t>BASIC LAW</a:t>
            </a:r>
            <a:endParaRPr lang="en-US" b="0" dirty="0"/>
          </a:p>
        </p:txBody>
      </p:sp>
      <p:pic>
        <p:nvPicPr>
          <p:cNvPr id="5" name="Picture 4"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529975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9450" y="1418705"/>
            <a:ext cx="7688700" cy="2921270"/>
          </a:xfrm>
        </p:spPr>
        <p:txBody>
          <a:bodyPr/>
          <a:lstStyle/>
          <a:p>
            <a:pPr marL="146050" indent="0">
              <a:buNone/>
            </a:pPr>
            <a:r>
              <a:rPr lang="en-US" sz="2400" dirty="0" smtClean="0">
                <a:solidFill>
                  <a:schemeClr val="bg2"/>
                </a:solidFill>
              </a:rPr>
              <a:t>If value of gift is over </a:t>
            </a:r>
            <a:r>
              <a:rPr lang="en-US" sz="2400" dirty="0" smtClean="0">
                <a:solidFill>
                  <a:srgbClr val="FF0000"/>
                </a:solidFill>
              </a:rPr>
              <a:t>$100 </a:t>
            </a:r>
            <a:r>
              <a:rPr lang="en-US" sz="2400" dirty="0" smtClean="0">
                <a:solidFill>
                  <a:schemeClr val="bg2"/>
                </a:solidFill>
              </a:rPr>
              <a:t>and it comes from a </a:t>
            </a:r>
            <a:r>
              <a:rPr lang="en-US" sz="2400" dirty="0" smtClean="0">
                <a:solidFill>
                  <a:srgbClr val="FF0000"/>
                </a:solidFill>
              </a:rPr>
              <a:t>friend</a:t>
            </a:r>
            <a:r>
              <a:rPr lang="en-US" sz="2400" dirty="0" smtClean="0"/>
              <a:t> </a:t>
            </a:r>
            <a:r>
              <a:rPr lang="en-US" sz="2400" dirty="0" smtClean="0">
                <a:solidFill>
                  <a:schemeClr val="bg2"/>
                </a:solidFill>
              </a:rPr>
              <a:t>who isn’t a lobbyist and doesn’t do any business with the City, you can accept it.  </a:t>
            </a:r>
          </a:p>
          <a:p>
            <a:pPr marL="146050" indent="0">
              <a:buNone/>
            </a:pPr>
            <a:endParaRPr lang="en-US" sz="2400" dirty="0">
              <a:solidFill>
                <a:schemeClr val="bg2"/>
              </a:solidFill>
            </a:endParaRPr>
          </a:p>
          <a:p>
            <a:pPr marL="146050" indent="0">
              <a:buNone/>
            </a:pPr>
            <a:r>
              <a:rPr lang="en-US" sz="2400" dirty="0" smtClean="0">
                <a:solidFill>
                  <a:schemeClr val="bg2"/>
                </a:solidFill>
              </a:rPr>
              <a:t>But </a:t>
            </a:r>
            <a:r>
              <a:rPr lang="en-US" sz="2400" dirty="0">
                <a:solidFill>
                  <a:schemeClr val="bg2"/>
                </a:solidFill>
              </a:rPr>
              <a:t>Y</a:t>
            </a:r>
            <a:r>
              <a:rPr lang="en-US" sz="2400" dirty="0" smtClean="0">
                <a:solidFill>
                  <a:schemeClr val="bg2"/>
                </a:solidFill>
              </a:rPr>
              <a:t>ou Have To Report It.</a:t>
            </a:r>
          </a:p>
          <a:p>
            <a:pPr marL="146050" indent="0">
              <a:buNone/>
            </a:pPr>
            <a:endParaRPr lang="en-US" dirty="0"/>
          </a:p>
        </p:txBody>
      </p:sp>
      <p:sp>
        <p:nvSpPr>
          <p:cNvPr id="6" name="Title 1">
            <a:extLst>
              <a:ext uri="{FF2B5EF4-FFF2-40B4-BE49-F238E27FC236}">
                <a16:creationId xmlns="" xmlns:a16="http://schemas.microsoft.com/office/drawing/2014/main" id="{FF077003-EE58-B94D-BF88-1E05F399E55F}"/>
              </a:ext>
            </a:extLst>
          </p:cNvPr>
          <p:cNvSpPr>
            <a:spLocks noGrp="1"/>
          </p:cNvSpPr>
          <p:nvPr>
            <p:ph type="title"/>
          </p:nvPr>
        </p:nvSpPr>
        <p:spPr>
          <a:xfrm>
            <a:off x="729450" y="553880"/>
            <a:ext cx="7688700" cy="535200"/>
          </a:xfrm>
        </p:spPr>
        <p:txBody>
          <a:bodyPr/>
          <a:lstStyle/>
          <a:p>
            <a:r>
              <a:rPr lang="en-US" dirty="0"/>
              <a:t>BASIC LAW</a:t>
            </a:r>
            <a:endParaRPr lang="en-US" b="0" dirty="0"/>
          </a:p>
        </p:txBody>
      </p:sp>
      <p:pic>
        <p:nvPicPr>
          <p:cNvPr id="5" name="Picture 4"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3500840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9450" y="1396538"/>
            <a:ext cx="7688700" cy="2943437"/>
          </a:xfrm>
        </p:spPr>
        <p:txBody>
          <a:bodyPr>
            <a:normAutofit/>
          </a:bodyPr>
          <a:lstStyle/>
          <a:p>
            <a:pPr marL="146050" indent="0">
              <a:buNone/>
            </a:pPr>
            <a:r>
              <a:rPr lang="en-US" sz="2400" dirty="0">
                <a:solidFill>
                  <a:schemeClr val="bg2"/>
                </a:solidFill>
              </a:rPr>
              <a:t>Y</a:t>
            </a:r>
            <a:r>
              <a:rPr lang="en-US" sz="2400" dirty="0" smtClean="0">
                <a:solidFill>
                  <a:schemeClr val="bg2"/>
                </a:solidFill>
              </a:rPr>
              <a:t>ou can accept a gift of any amount given to you through the </a:t>
            </a:r>
            <a:r>
              <a:rPr lang="en-US" sz="2400" dirty="0" smtClean="0">
                <a:solidFill>
                  <a:srgbClr val="FF0000"/>
                </a:solidFill>
              </a:rPr>
              <a:t>“City”. </a:t>
            </a:r>
          </a:p>
          <a:p>
            <a:pPr marL="146050" indent="0">
              <a:buNone/>
            </a:pPr>
            <a:endParaRPr lang="en-US" sz="2400" dirty="0">
              <a:solidFill>
                <a:srgbClr val="FF0000"/>
              </a:solidFill>
            </a:endParaRPr>
          </a:p>
          <a:p>
            <a:pPr marL="146050" indent="0">
              <a:buNone/>
            </a:pPr>
            <a:r>
              <a:rPr lang="en-US" sz="2400" dirty="0" smtClean="0">
                <a:solidFill>
                  <a:schemeClr val="bg2"/>
                </a:solidFill>
              </a:rPr>
              <a:t>But You Still Have To Report It.</a:t>
            </a:r>
          </a:p>
          <a:p>
            <a:pPr marL="146050" indent="0">
              <a:buNone/>
            </a:pPr>
            <a:endParaRPr lang="en-US" dirty="0"/>
          </a:p>
        </p:txBody>
      </p:sp>
      <p:sp>
        <p:nvSpPr>
          <p:cNvPr id="6" name="Title 1">
            <a:extLst>
              <a:ext uri="{FF2B5EF4-FFF2-40B4-BE49-F238E27FC236}">
                <a16:creationId xmlns="" xmlns:a16="http://schemas.microsoft.com/office/drawing/2014/main" id="{A4C176D0-5A10-A74C-A901-D7FF6DE14E94}"/>
              </a:ext>
            </a:extLst>
          </p:cNvPr>
          <p:cNvSpPr>
            <a:spLocks noGrp="1"/>
          </p:cNvSpPr>
          <p:nvPr>
            <p:ph type="title"/>
          </p:nvPr>
        </p:nvSpPr>
        <p:spPr>
          <a:xfrm>
            <a:off x="729450" y="553880"/>
            <a:ext cx="7688700" cy="535200"/>
          </a:xfrm>
        </p:spPr>
        <p:txBody>
          <a:bodyPr/>
          <a:lstStyle/>
          <a:p>
            <a:r>
              <a:rPr lang="en-US" dirty="0"/>
              <a:t>BASIC LAW</a:t>
            </a:r>
            <a:endParaRPr lang="en-US" b="0" dirty="0"/>
          </a:p>
        </p:txBody>
      </p:sp>
      <p:pic>
        <p:nvPicPr>
          <p:cNvPr id="5" name="Picture 4"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4281243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two figures sitting at small desks, one raising a hand, to represent participants should divide into groups of two.&#10;"/>
          <p:cNvPicPr>
            <a:picLocks noChangeAspect="1"/>
          </p:cNvPicPr>
          <p:nvPr/>
        </p:nvPicPr>
        <p:blipFill>
          <a:blip r:embed="rId3"/>
          <a:srcRect/>
          <a:stretch/>
        </p:blipFill>
        <p:spPr>
          <a:xfrm>
            <a:off x="777480" y="909067"/>
            <a:ext cx="3657600" cy="3657600"/>
          </a:xfrm>
          <a:prstGeom prst="rect">
            <a:avLst/>
          </a:prstGeom>
        </p:spPr>
      </p:pic>
      <p:sp>
        <p:nvSpPr>
          <p:cNvPr id="104" name="Google Shape;104;p15"/>
          <p:cNvSpPr txBox="1">
            <a:spLocks noGrp="1"/>
          </p:cNvSpPr>
          <p:nvPr>
            <p:ph type="title"/>
          </p:nvPr>
        </p:nvSpPr>
        <p:spPr>
          <a:xfrm>
            <a:off x="4211515" y="2354700"/>
            <a:ext cx="4185139" cy="945262"/>
          </a:xfrm>
          <a:prstGeom prst="rect">
            <a:avLst/>
          </a:prstGeom>
          <a:solidFill>
            <a:schemeClr val="bg1">
              <a:alpha val="68000"/>
            </a:schemeClr>
          </a:solidFill>
        </p:spPr>
        <p:txBody>
          <a:bodyPr spcFirstLastPara="1" wrap="square" lIns="91425" tIns="91425" rIns="91425" bIns="91425" anchor="t" anchorCtr="0">
            <a:noAutofit/>
          </a:bodyPr>
          <a:lstStyle/>
          <a:p>
            <a:pPr lvl="0"/>
            <a:r>
              <a:rPr lang="en" sz="4800" cap="all" dirty="0" smtClean="0"/>
              <a:t>Discussion Groups</a:t>
            </a:r>
            <a:endParaRPr cap="all" dirty="0"/>
          </a:p>
        </p:txBody>
      </p:sp>
    </p:spTree>
    <p:extLst>
      <p:ext uri="{BB962C8B-B14F-4D97-AF65-F5344CB8AC3E}">
        <p14:creationId xmlns:p14="http://schemas.microsoft.com/office/powerpoint/2010/main" val="3895665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1</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The President of the United States is in town and asks you to hop on Air Force One to talk with him as he flies to Tampa.</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a:t>
            </a:r>
          </a:p>
          <a:p>
            <a:pPr marL="0" lvl="0" indent="0">
              <a:buNone/>
            </a:pPr>
            <a:r>
              <a:rPr lang="en-US" sz="2000" dirty="0" smtClean="0">
                <a:solidFill>
                  <a:srgbClr val="000000"/>
                </a:solidFill>
                <a:latin typeface="Raleway"/>
                <a:ea typeface="Raleway"/>
                <a:cs typeface="Raleway"/>
                <a:sym typeface="Raleway"/>
              </a:rPr>
              <a:t>Can you accept it?</a:t>
            </a:r>
            <a:endParaRPr lang="en-US" sz="2000" dirty="0">
              <a:solidFill>
                <a:srgbClr val="000000"/>
              </a:solidFill>
              <a:latin typeface="Raleway"/>
              <a:ea typeface="Raleway"/>
              <a:cs typeface="Raleway"/>
              <a:sym typeface="Raleway"/>
            </a:endParaRPr>
          </a:p>
          <a:p>
            <a:pPr marL="0" lvl="0" indent="0">
              <a:buNone/>
            </a:pPr>
            <a:r>
              <a:rPr lang="en-US" sz="2000" dirty="0" smtClean="0">
                <a:solidFill>
                  <a:srgbClr val="000000"/>
                </a:solidFill>
                <a:latin typeface="Raleway"/>
                <a:ea typeface="Raleway"/>
                <a:cs typeface="Raleway"/>
                <a:sym typeface="Raleway"/>
              </a:rPr>
              <a:t>How </a:t>
            </a:r>
            <a:r>
              <a:rPr lang="en-US" sz="2000" dirty="0">
                <a:solidFill>
                  <a:srgbClr val="000000"/>
                </a:solidFill>
                <a:latin typeface="Raleway"/>
                <a:ea typeface="Raleway"/>
                <a:cs typeface="Raleway"/>
                <a:sym typeface="Raleway"/>
              </a:rPr>
              <a:t>would you handle this?</a:t>
            </a:r>
          </a:p>
          <a:p>
            <a:pPr marL="0" lvl="0" indent="0">
              <a:buNone/>
            </a:pPr>
            <a:endParaRPr lang="en-US" sz="2400" dirty="0">
              <a:solidFill>
                <a:srgbClr val="000000"/>
              </a:solidFill>
              <a:latin typeface="Raleway"/>
              <a:ea typeface="Raleway"/>
              <a:cs typeface="Raleway"/>
              <a:sym typeface="Raleway"/>
            </a:endParaRPr>
          </a:p>
        </p:txBody>
      </p:sp>
      <p:pic>
        <p:nvPicPr>
          <p:cNvPr id="3" name="Picture 2" descr="Two members of the military solute Air Force One to illustrate the gift scenario&#10;"/>
          <p:cNvPicPr>
            <a:picLocks noChangeAspect="1"/>
          </p:cNvPicPr>
          <p:nvPr/>
        </p:nvPicPr>
        <p:blipFill>
          <a:blip r:embed="rId3"/>
          <a:stretch>
            <a:fillRect/>
          </a:stretch>
        </p:blipFill>
        <p:spPr>
          <a:xfrm>
            <a:off x="5748185" y="2931544"/>
            <a:ext cx="2868737" cy="1794099"/>
          </a:xfrm>
          <a:prstGeom prst="rect">
            <a:avLst/>
          </a:prstGeom>
        </p:spPr>
      </p:pic>
    </p:spTree>
    <p:extLst>
      <p:ext uri="{BB962C8B-B14F-4D97-AF65-F5344CB8AC3E}">
        <p14:creationId xmlns:p14="http://schemas.microsoft.com/office/powerpoint/2010/main" val="3849744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1</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The President of the United States is in town and asks you to hop on Air Force One to talk with him as he flies to Tampa.</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r>
              <a:rPr lang="en-US" sz="2000" dirty="0">
                <a:solidFill>
                  <a:schemeClr val="accent3"/>
                </a:solidFill>
                <a:latin typeface="Raleway"/>
                <a:ea typeface="Raleway"/>
                <a:cs typeface="Raleway"/>
                <a:sym typeface="Raleway"/>
              </a:rPr>
              <a:t>YES</a:t>
            </a:r>
          </a:p>
          <a:p>
            <a:pPr marL="0" indent="0">
              <a:buNone/>
            </a:pPr>
            <a:r>
              <a:rPr lang="en-US" sz="2000" dirty="0">
                <a:solidFill>
                  <a:srgbClr val="000000"/>
                </a:solidFill>
                <a:latin typeface="Raleway"/>
                <a:ea typeface="Raleway"/>
                <a:cs typeface="Raleway"/>
                <a:sym typeface="Raleway"/>
              </a:rPr>
              <a:t>Can you accept it</a:t>
            </a:r>
            <a:r>
              <a:rPr lang="en-US" sz="2000" dirty="0" smtClean="0">
                <a:solidFill>
                  <a:srgbClr val="000000"/>
                </a:solidFill>
                <a:latin typeface="Raleway"/>
                <a:ea typeface="Raleway"/>
                <a:cs typeface="Raleway"/>
                <a:sym typeface="Raleway"/>
              </a:rPr>
              <a:t>? </a:t>
            </a:r>
            <a:r>
              <a:rPr lang="en-US" sz="2000" dirty="0" smtClean="0">
                <a:solidFill>
                  <a:schemeClr val="accent3"/>
                </a:solidFill>
                <a:latin typeface="Raleway"/>
                <a:ea typeface="Raleway"/>
                <a:cs typeface="Raleway"/>
                <a:sym typeface="Raleway"/>
              </a:rPr>
              <a:t>YES</a:t>
            </a:r>
            <a:endParaRPr lang="en-US" sz="2000" dirty="0">
              <a:solidFill>
                <a:schemeClr val="accent3"/>
              </a:solidFill>
              <a:latin typeface="Raleway"/>
              <a:ea typeface="Raleway"/>
              <a:cs typeface="Raleway"/>
              <a:sym typeface="Raleway"/>
            </a:endParaRPr>
          </a:p>
          <a:p>
            <a:pPr marL="0" lvl="0" indent="0">
              <a:buNone/>
            </a:pPr>
            <a:r>
              <a:rPr lang="en-US" sz="2000" dirty="0" smtClean="0">
                <a:solidFill>
                  <a:srgbClr val="000000"/>
                </a:solidFill>
                <a:latin typeface="Raleway"/>
                <a:ea typeface="Raleway"/>
                <a:cs typeface="Raleway"/>
                <a:sym typeface="Raleway"/>
              </a:rPr>
              <a:t>How </a:t>
            </a:r>
            <a:r>
              <a:rPr lang="en-US" sz="2000" dirty="0">
                <a:solidFill>
                  <a:srgbClr val="000000"/>
                </a:solidFill>
                <a:latin typeface="Raleway"/>
                <a:ea typeface="Raleway"/>
                <a:cs typeface="Raleway"/>
                <a:sym typeface="Raleway"/>
              </a:rPr>
              <a:t>would you handle this?  </a:t>
            </a:r>
            <a:endParaRPr lang="en-US" sz="2000" dirty="0" smtClean="0">
              <a:solidFill>
                <a:srgbClr val="000000"/>
              </a:solidFill>
              <a:latin typeface="Raleway"/>
              <a:ea typeface="Raleway"/>
              <a:cs typeface="Raleway"/>
              <a:sym typeface="Raleway"/>
            </a:endParaRPr>
          </a:p>
          <a:p>
            <a:pPr marL="0" lvl="0" indent="0">
              <a:buNone/>
            </a:pPr>
            <a:r>
              <a:rPr lang="en-US" sz="2000" dirty="0" smtClean="0">
                <a:solidFill>
                  <a:schemeClr val="accent3"/>
                </a:solidFill>
                <a:latin typeface="Raleway"/>
                <a:ea typeface="Raleway"/>
                <a:cs typeface="Raleway"/>
                <a:sym typeface="Raleway"/>
              </a:rPr>
              <a:t>Report It</a:t>
            </a:r>
            <a:endParaRPr lang="en-US" sz="2000" dirty="0">
              <a:solidFill>
                <a:schemeClr val="accent3"/>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pic>
        <p:nvPicPr>
          <p:cNvPr id="6" name="Picture 5" descr="Two members of the military solute Air Force One to illustrate the gift scenario&#10;"/>
          <p:cNvPicPr>
            <a:picLocks noChangeAspect="1"/>
          </p:cNvPicPr>
          <p:nvPr/>
        </p:nvPicPr>
        <p:blipFill>
          <a:blip r:embed="rId3"/>
          <a:stretch>
            <a:fillRect/>
          </a:stretch>
        </p:blipFill>
        <p:spPr>
          <a:xfrm>
            <a:off x="5748185" y="2931544"/>
            <a:ext cx="2868737" cy="1794099"/>
          </a:xfrm>
          <a:prstGeom prst="rect">
            <a:avLst/>
          </a:prstGeom>
        </p:spPr>
      </p:pic>
    </p:spTree>
    <p:extLst>
      <p:ext uri="{BB962C8B-B14F-4D97-AF65-F5344CB8AC3E}">
        <p14:creationId xmlns:p14="http://schemas.microsoft.com/office/powerpoint/2010/main" val="1648388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2</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are asked to ride in a parade for a statewide event at Disney World:  “Elected Officials love </a:t>
            </a:r>
            <a:r>
              <a:rPr lang="en-US" sz="2000" dirty="0" smtClean="0">
                <a:solidFill>
                  <a:srgbClr val="000000"/>
                </a:solidFill>
                <a:latin typeface="Raleway"/>
                <a:ea typeface="Raleway"/>
                <a:cs typeface="Raleway"/>
                <a:sym typeface="Raleway"/>
              </a:rPr>
              <a:t>Mickey”. </a:t>
            </a:r>
            <a:r>
              <a:rPr lang="en-US" sz="2000" dirty="0">
                <a:solidFill>
                  <a:srgbClr val="000000"/>
                </a:solidFill>
                <a:latin typeface="Raleway"/>
                <a:ea typeface="Raleway"/>
                <a:cs typeface="Raleway"/>
                <a:sym typeface="Raleway"/>
              </a:rPr>
              <a:t>Because you agreed to do this, you are given 4 free admission tickets for your family that day to see </a:t>
            </a:r>
            <a:r>
              <a:rPr lang="en-US" sz="2000" dirty="0" smtClean="0">
                <a:solidFill>
                  <a:srgbClr val="000000"/>
                </a:solidFill>
                <a:latin typeface="Raleway"/>
                <a:ea typeface="Raleway"/>
                <a:cs typeface="Raleway"/>
                <a:sym typeface="Raleway"/>
              </a:rPr>
              <a:t>you ride on the float with Mickey.</a:t>
            </a:r>
            <a:endParaRPr lang="en-US" sz="2000" dirty="0">
              <a:solidFill>
                <a:srgbClr val="000000"/>
              </a:solidFill>
              <a:latin typeface="Raleway"/>
              <a:ea typeface="Raleway"/>
              <a:cs typeface="Raleway"/>
              <a:sym typeface="Raleway"/>
            </a:endParaRP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p>
          <a:p>
            <a:pPr marL="0" indent="0">
              <a:buNone/>
            </a:pPr>
            <a:r>
              <a:rPr lang="en-US" sz="2000" dirty="0">
                <a:solidFill>
                  <a:srgbClr val="000000"/>
                </a:solidFill>
                <a:latin typeface="Raleway"/>
                <a:ea typeface="Raleway"/>
                <a:cs typeface="Raleway"/>
                <a:sym typeface="Raleway"/>
              </a:rPr>
              <a:t>Can you accept it?</a:t>
            </a:r>
          </a:p>
          <a:p>
            <a:pPr marL="0" lvl="0" indent="0">
              <a:buNone/>
            </a:pPr>
            <a:r>
              <a:rPr lang="en-US" sz="2000" dirty="0" smtClean="0">
                <a:solidFill>
                  <a:srgbClr val="000000"/>
                </a:solidFill>
                <a:latin typeface="Raleway"/>
                <a:ea typeface="Raleway"/>
                <a:cs typeface="Raleway"/>
                <a:sym typeface="Raleway"/>
              </a:rPr>
              <a:t>How </a:t>
            </a:r>
            <a:r>
              <a:rPr lang="en-US" sz="2000" dirty="0">
                <a:solidFill>
                  <a:srgbClr val="000000"/>
                </a:solidFill>
                <a:latin typeface="Raleway"/>
                <a:ea typeface="Raleway"/>
                <a:cs typeface="Raleway"/>
                <a:sym typeface="Raleway"/>
              </a:rPr>
              <a:t>would you handle this?</a:t>
            </a:r>
            <a:r>
              <a:rPr lang="en-US" sz="2400" dirty="0">
                <a:solidFill>
                  <a:srgbClr val="000000"/>
                </a:solidFill>
                <a:latin typeface="Raleway"/>
                <a:ea typeface="Raleway"/>
                <a:cs typeface="Raleway"/>
                <a:sym typeface="Raleway"/>
              </a:rPr>
              <a:t>  </a:t>
            </a:r>
          </a:p>
        </p:txBody>
      </p:sp>
      <p:pic>
        <p:nvPicPr>
          <p:cNvPr id="2" name="Picture 1" descr="parade float  at Disney with Mickey, Minnie and a human couple in suits to illustrate the gift scenario.&#10;"/>
          <p:cNvPicPr>
            <a:picLocks noChangeAspect="1"/>
          </p:cNvPicPr>
          <p:nvPr/>
        </p:nvPicPr>
        <p:blipFill>
          <a:blip r:embed="rId3"/>
          <a:stretch>
            <a:fillRect/>
          </a:stretch>
        </p:blipFill>
        <p:spPr>
          <a:xfrm>
            <a:off x="5876695" y="3078684"/>
            <a:ext cx="2682667" cy="1786738"/>
          </a:xfrm>
          <a:prstGeom prst="rect">
            <a:avLst/>
          </a:prstGeom>
        </p:spPr>
      </p:pic>
    </p:spTree>
    <p:extLst>
      <p:ext uri="{BB962C8B-B14F-4D97-AF65-F5344CB8AC3E}">
        <p14:creationId xmlns:p14="http://schemas.microsoft.com/office/powerpoint/2010/main" val="1461118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2</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are asked to ride in a parade for a statewide event at Disney World:  “Elected Officials love </a:t>
            </a:r>
            <a:r>
              <a:rPr lang="en-US" sz="2000" dirty="0" smtClean="0">
                <a:solidFill>
                  <a:srgbClr val="000000"/>
                </a:solidFill>
                <a:latin typeface="Raleway"/>
                <a:ea typeface="Raleway"/>
                <a:cs typeface="Raleway"/>
                <a:sym typeface="Raleway"/>
              </a:rPr>
              <a:t>Mickey”. </a:t>
            </a:r>
            <a:r>
              <a:rPr lang="en-US" sz="2000" dirty="0">
                <a:solidFill>
                  <a:srgbClr val="000000"/>
                </a:solidFill>
                <a:latin typeface="Raleway"/>
                <a:ea typeface="Raleway"/>
                <a:cs typeface="Raleway"/>
                <a:sym typeface="Raleway"/>
              </a:rPr>
              <a:t>Because you agreed to do this, you are given 4 free admission tickets for your family that day to see you.</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r>
              <a:rPr lang="en-US" sz="2000" dirty="0">
                <a:solidFill>
                  <a:schemeClr val="accent3"/>
                </a:solidFill>
                <a:latin typeface="Raleway"/>
                <a:ea typeface="Raleway"/>
                <a:cs typeface="Raleway"/>
                <a:sym typeface="Raleway"/>
              </a:rPr>
              <a:t>YES</a:t>
            </a: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  </a:t>
            </a:r>
            <a:r>
              <a:rPr lang="en-US" sz="2000" dirty="0">
                <a:solidFill>
                  <a:schemeClr val="accent3"/>
                </a:solidFill>
                <a:latin typeface="Raleway"/>
                <a:ea typeface="Raleway"/>
                <a:cs typeface="Raleway"/>
                <a:sym typeface="Raleway"/>
              </a:rPr>
              <a:t>YES</a:t>
            </a:r>
          </a:p>
          <a:p>
            <a:pPr marL="0" lvl="0" indent="0">
              <a:buNone/>
            </a:pPr>
            <a:r>
              <a:rPr lang="en-US" sz="2000" dirty="0">
                <a:solidFill>
                  <a:srgbClr val="000000"/>
                </a:solidFill>
                <a:latin typeface="Raleway"/>
                <a:ea typeface="Raleway"/>
                <a:cs typeface="Raleway"/>
                <a:sym typeface="Raleway"/>
              </a:rPr>
              <a:t>How would you handle this?  </a:t>
            </a:r>
            <a:endParaRPr lang="en-US" sz="2000" dirty="0" smtClean="0">
              <a:solidFill>
                <a:srgbClr val="000000"/>
              </a:solidFill>
              <a:latin typeface="Raleway"/>
              <a:ea typeface="Raleway"/>
              <a:cs typeface="Raleway"/>
              <a:sym typeface="Raleway"/>
            </a:endParaRPr>
          </a:p>
          <a:p>
            <a:pPr marL="0" lvl="0" indent="0">
              <a:buNone/>
            </a:pPr>
            <a:r>
              <a:rPr lang="en-US" sz="2000" dirty="0" smtClean="0">
                <a:solidFill>
                  <a:schemeClr val="accent3"/>
                </a:solidFill>
                <a:latin typeface="Raleway"/>
                <a:ea typeface="Raleway"/>
                <a:cs typeface="Raleway"/>
                <a:sym typeface="Raleway"/>
              </a:rPr>
              <a:t>Report It</a:t>
            </a:r>
            <a:endParaRPr lang="en-US" sz="2000" dirty="0">
              <a:solidFill>
                <a:schemeClr val="accent3"/>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pic>
        <p:nvPicPr>
          <p:cNvPr id="5" name="Picture 4" descr="parade float  at Disney with Mickey, Minnie and a human couple in suits to illustrate the gift scenario.&#10;"/>
          <p:cNvPicPr>
            <a:picLocks noChangeAspect="1"/>
          </p:cNvPicPr>
          <p:nvPr/>
        </p:nvPicPr>
        <p:blipFill>
          <a:blip r:embed="rId3"/>
          <a:stretch>
            <a:fillRect/>
          </a:stretch>
        </p:blipFill>
        <p:spPr>
          <a:xfrm>
            <a:off x="5876695" y="3078684"/>
            <a:ext cx="2682667" cy="1786738"/>
          </a:xfrm>
          <a:prstGeom prst="rect">
            <a:avLst/>
          </a:prstGeom>
        </p:spPr>
      </p:pic>
    </p:spTree>
    <p:extLst>
      <p:ext uri="{BB962C8B-B14F-4D97-AF65-F5344CB8AC3E}">
        <p14:creationId xmlns:p14="http://schemas.microsoft.com/office/powerpoint/2010/main" val="4267345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3</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have been asked to speak at a national conference of “Save the Children” because of your work on City Council. The organization has offered to pay </a:t>
            </a:r>
            <a:r>
              <a:rPr lang="en-US" sz="2000" dirty="0" smtClean="0">
                <a:solidFill>
                  <a:srgbClr val="000000"/>
                </a:solidFill>
                <a:latin typeface="Raleway"/>
                <a:ea typeface="Raleway"/>
                <a:cs typeface="Raleway"/>
                <a:sym typeface="Raleway"/>
              </a:rPr>
              <a:t>for your </a:t>
            </a:r>
            <a:r>
              <a:rPr lang="en-US" sz="2000" dirty="0">
                <a:solidFill>
                  <a:srgbClr val="000000"/>
                </a:solidFill>
                <a:latin typeface="Raleway"/>
                <a:ea typeface="Raleway"/>
                <a:cs typeface="Raleway"/>
                <a:sym typeface="Raleway"/>
              </a:rPr>
              <a:t>flight and hotel. </a:t>
            </a:r>
          </a:p>
          <a:p>
            <a:pPr marL="0" lvl="0" indent="0">
              <a:buNone/>
            </a:pPr>
            <a:endParaRPr lang="en-US" sz="2000" dirty="0">
              <a:solidFill>
                <a:srgbClr val="000000"/>
              </a:solidFill>
              <a:latin typeface="Raleway"/>
              <a:ea typeface="Raleway"/>
              <a:cs typeface="Raleway"/>
              <a:sym typeface="Raleway"/>
            </a:endParaRPr>
          </a:p>
          <a:p>
            <a:pPr mar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a:t>
            </a:r>
            <a:endParaRPr lang="en-US" sz="2000" dirty="0">
              <a:solidFill>
                <a:srgbClr val="000000"/>
              </a:solidFill>
              <a:latin typeface="Raleway"/>
              <a:ea typeface="Raleway"/>
              <a:cs typeface="Raleway"/>
              <a:sym typeface="Raleway"/>
            </a:endParaRPr>
          </a:p>
          <a:p>
            <a:pPr marL="0" lvl="0" indent="0">
              <a:buNone/>
            </a:pPr>
            <a:r>
              <a:rPr lang="en-US" sz="2000" dirty="0" smtClean="0">
                <a:solidFill>
                  <a:srgbClr val="000000"/>
                </a:solidFill>
                <a:latin typeface="Raleway"/>
                <a:ea typeface="Raleway"/>
                <a:cs typeface="Raleway"/>
                <a:sym typeface="Raleway"/>
              </a:rPr>
              <a:t>Can </a:t>
            </a:r>
            <a:r>
              <a:rPr lang="en-US" sz="2000" dirty="0">
                <a:solidFill>
                  <a:srgbClr val="000000"/>
                </a:solidFill>
                <a:latin typeface="Raleway"/>
                <a:ea typeface="Raleway"/>
                <a:cs typeface="Raleway"/>
                <a:sym typeface="Raleway"/>
              </a:rPr>
              <a:t>you </a:t>
            </a:r>
            <a:r>
              <a:rPr lang="en-US" sz="2000" dirty="0" smtClean="0">
                <a:solidFill>
                  <a:srgbClr val="000000"/>
                </a:solidFill>
                <a:latin typeface="Raleway"/>
                <a:ea typeface="Raleway"/>
                <a:cs typeface="Raleway"/>
                <a:sym typeface="Raleway"/>
              </a:rPr>
              <a:t>accept it? </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How would you handle this?</a:t>
            </a:r>
          </a:p>
        </p:txBody>
      </p:sp>
      <p:pic>
        <p:nvPicPr>
          <p:cNvPr id="6" name="Picture 5"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2021830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3</a:t>
            </a:r>
            <a:endParaRPr cap="all" dirty="0"/>
          </a:p>
        </p:txBody>
      </p:sp>
      <p:sp>
        <p:nvSpPr>
          <p:cNvPr id="105" name="Google Shape;105;p15"/>
          <p:cNvSpPr txBox="1">
            <a:spLocks noGrp="1"/>
          </p:cNvSpPr>
          <p:nvPr>
            <p:ph type="body" idx="1"/>
          </p:nvPr>
        </p:nvSpPr>
        <p:spPr>
          <a:xfrm>
            <a:off x="729450" y="1318875"/>
            <a:ext cx="7539907"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have been asked to speak at a national conference of “Save the Children” because of your work on City Council. The organization has offered to pay </a:t>
            </a:r>
            <a:r>
              <a:rPr lang="en-US" sz="2000" dirty="0" smtClean="0">
                <a:solidFill>
                  <a:srgbClr val="000000"/>
                </a:solidFill>
                <a:latin typeface="Raleway"/>
                <a:ea typeface="Raleway"/>
                <a:cs typeface="Raleway"/>
                <a:sym typeface="Raleway"/>
              </a:rPr>
              <a:t>for your </a:t>
            </a:r>
            <a:r>
              <a:rPr lang="en-US" sz="2000" dirty="0">
                <a:solidFill>
                  <a:srgbClr val="000000"/>
                </a:solidFill>
                <a:latin typeface="Raleway"/>
                <a:ea typeface="Raleway"/>
                <a:cs typeface="Raleway"/>
                <a:sym typeface="Raleway"/>
              </a:rPr>
              <a:t>flight and hotel. </a:t>
            </a:r>
            <a:endParaRPr lang="en-US" sz="2000" strike="sngStrike" dirty="0">
              <a:solidFill>
                <a:srgbClr val="000000"/>
              </a:solidFill>
              <a:latin typeface="Raleway"/>
              <a:ea typeface="Raleway"/>
              <a:cs typeface="Raleway"/>
              <a:sym typeface="Raleway"/>
            </a:endParaRP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ANSWER: </a:t>
            </a:r>
            <a:r>
              <a:rPr lang="en-US" sz="2000" dirty="0">
                <a:solidFill>
                  <a:schemeClr val="accent3"/>
                </a:solidFill>
                <a:latin typeface="Raleway"/>
                <a:ea typeface="Raleway"/>
                <a:cs typeface="Raleway"/>
                <a:sym typeface="Raleway"/>
              </a:rPr>
              <a:t>This is not a “</a:t>
            </a:r>
            <a:r>
              <a:rPr lang="en-US" sz="2000" dirty="0" smtClean="0">
                <a:solidFill>
                  <a:schemeClr val="accent3"/>
                </a:solidFill>
                <a:latin typeface="Raleway"/>
                <a:ea typeface="Raleway"/>
                <a:cs typeface="Raleway"/>
                <a:sym typeface="Raleway"/>
              </a:rPr>
              <a:t>gift”. It </a:t>
            </a:r>
            <a:r>
              <a:rPr lang="en-US" sz="2000" dirty="0">
                <a:solidFill>
                  <a:schemeClr val="accent3"/>
                </a:solidFill>
                <a:latin typeface="Raleway"/>
                <a:ea typeface="Raleway"/>
                <a:cs typeface="Raleway"/>
                <a:sym typeface="Raleway"/>
              </a:rPr>
              <a:t>is an expense related to a speech (an honorarium). You can accept it.  </a:t>
            </a:r>
            <a:endParaRPr lang="en-US" sz="2000" dirty="0" smtClean="0">
              <a:solidFill>
                <a:schemeClr val="accent3"/>
              </a:solidFill>
              <a:latin typeface="Raleway"/>
              <a:ea typeface="Raleway"/>
              <a:cs typeface="Raleway"/>
              <a:sym typeface="Raleway"/>
            </a:endParaRPr>
          </a:p>
          <a:p>
            <a:pPr marL="0" lvl="0" indent="0">
              <a:buNone/>
            </a:pPr>
            <a:r>
              <a:rPr lang="en-US" sz="2000" dirty="0" smtClean="0">
                <a:solidFill>
                  <a:schemeClr val="accent3"/>
                </a:solidFill>
                <a:latin typeface="Raleway"/>
                <a:ea typeface="Raleway"/>
                <a:cs typeface="Raleway"/>
                <a:sym typeface="Raleway"/>
              </a:rPr>
              <a:t>***</a:t>
            </a:r>
            <a:r>
              <a:rPr lang="en-US" sz="2000" dirty="0">
                <a:solidFill>
                  <a:schemeClr val="accent3"/>
                </a:solidFill>
                <a:latin typeface="Raleway"/>
                <a:ea typeface="Raleway"/>
                <a:cs typeface="Raleway"/>
                <a:sym typeface="Raleway"/>
              </a:rPr>
              <a:t>It involves TRAVEL--needs pre-approval </a:t>
            </a:r>
            <a:endParaRPr lang="en-US" sz="2000" dirty="0" smtClean="0">
              <a:solidFill>
                <a:schemeClr val="accent3"/>
              </a:solidFill>
              <a:latin typeface="Raleway"/>
              <a:ea typeface="Raleway"/>
              <a:cs typeface="Raleway"/>
              <a:sym typeface="Raleway"/>
            </a:endParaRPr>
          </a:p>
          <a:p>
            <a:pPr marL="0" lvl="0" indent="0">
              <a:buNone/>
            </a:pPr>
            <a:r>
              <a:rPr lang="en-US" sz="2000" dirty="0" smtClean="0">
                <a:solidFill>
                  <a:schemeClr val="accent3"/>
                </a:solidFill>
                <a:latin typeface="Raleway"/>
                <a:ea typeface="Raleway"/>
                <a:cs typeface="Raleway"/>
                <a:sym typeface="Raleway"/>
              </a:rPr>
              <a:t>(</a:t>
            </a:r>
            <a:r>
              <a:rPr lang="en-US" sz="2000" dirty="0">
                <a:solidFill>
                  <a:schemeClr val="accent3"/>
                </a:solidFill>
                <a:latin typeface="Raleway"/>
                <a:ea typeface="Raleway"/>
                <a:cs typeface="Raleway"/>
                <a:sym typeface="Raleway"/>
              </a:rPr>
              <a:t>Ethics and OGC)</a:t>
            </a:r>
          </a:p>
        </p:txBody>
      </p:sp>
      <p:pic>
        <p:nvPicPr>
          <p:cNvPr id="5" name="Picture 4"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4066739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5" name="Picture 4" descr="Four gift boxes of various sizes and colors &#10;" title="Gif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209" y="755932"/>
            <a:ext cx="1097280" cy="1097280"/>
          </a:xfrm>
          <a:prstGeom prst="rect">
            <a:avLst/>
          </a:prstGeom>
        </p:spPr>
      </p:pic>
      <p:pic>
        <p:nvPicPr>
          <p:cNvPr id="6" name="Picture 5" descr="thought bubbles with “yes, no, maybe” to illustrate the danger area of asking for things.&#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703" y="763346"/>
            <a:ext cx="1097280" cy="1097280"/>
          </a:xfrm>
          <a:prstGeom prst="rect">
            <a:avLst/>
          </a:prstGeom>
        </p:spPr>
      </p:pic>
      <p:pic>
        <p:nvPicPr>
          <p:cNvPr id="7" name="Picture 6" descr="person checking off a form to illustrate the danger area of not filing discosure forms.&#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219" y="755932"/>
            <a:ext cx="1097280" cy="1097280"/>
          </a:xfrm>
          <a:prstGeom prst="rect">
            <a:avLst/>
          </a:prstGeom>
        </p:spPr>
      </p:pic>
      <p:pic>
        <p:nvPicPr>
          <p:cNvPr id="9" name="Picture 8" descr="a man, left side dressed for business, has three left hands touching money, a chart with graphs, and an illustration of a business network, right side dressed casually, has three right hands touching his home, two beer bottles, and a map/hot air balloon to illustrate danger area conflicts of interest.&#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9262" y="783087"/>
            <a:ext cx="1097280" cy="1094836"/>
          </a:xfrm>
          <a:prstGeom prst="rect">
            <a:avLst/>
          </a:prstGeom>
        </p:spPr>
      </p:pic>
      <p:pic>
        <p:nvPicPr>
          <p:cNvPr id="10" name="Picture 9" descr="person talking at a podium at a conference to illustrate the danger area of “going places”.&#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6986" y="755932"/>
            <a:ext cx="1097280" cy="1097280"/>
          </a:xfrm>
          <a:prstGeom prst="rect">
            <a:avLst/>
          </a:prstGeom>
        </p:spPr>
      </p:pic>
      <p:pic>
        <p:nvPicPr>
          <p:cNvPr id="17" name="Picture 16" descr="a large hand chooses one of three small men from a group. The one he chooses is wearing a crown to illustrate the danger area voting conflicts.&#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209" y="3074662"/>
            <a:ext cx="1097280" cy="1097280"/>
          </a:xfrm>
          <a:prstGeom prst="rect">
            <a:avLst/>
          </a:prstGeom>
        </p:spPr>
      </p:pic>
      <p:pic>
        <p:nvPicPr>
          <p:cNvPr id="18" name="Picture 17" descr="police car to illustrate the danger area of misusing positio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8703" y="3092950"/>
            <a:ext cx="1078992" cy="1078992"/>
          </a:xfrm>
          <a:prstGeom prst="rect">
            <a:avLst/>
          </a:prstGeom>
        </p:spPr>
      </p:pic>
      <p:pic>
        <p:nvPicPr>
          <p:cNvPr id="19" name="Picture 18" descr="paper shredder to illustrate the danger of destroying public records.&#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3219" y="3092950"/>
            <a:ext cx="1097280" cy="1095925"/>
          </a:xfrm>
          <a:prstGeom prst="rect">
            <a:avLst/>
          </a:prstGeom>
        </p:spPr>
      </p:pic>
      <p:pic>
        <p:nvPicPr>
          <p:cNvPr id="21" name="Picture 20" descr="a group of people with thought bubbles to illustrate the danger area of not asking questions.&#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9262" y="3090703"/>
            <a:ext cx="1097280" cy="1065197"/>
          </a:xfrm>
          <a:prstGeom prst="rect">
            <a:avLst/>
          </a:prstGeom>
        </p:spPr>
      </p:pic>
      <p:pic>
        <p:nvPicPr>
          <p:cNvPr id="22" name="Picture 21" descr="Sun to represent the danger area of sunshine meeting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6796" y="3092950"/>
            <a:ext cx="1077660" cy="1095925"/>
          </a:xfrm>
          <a:prstGeom prst="rect">
            <a:avLst/>
          </a:prstGeom>
        </p:spPr>
      </p:pic>
      <p:sp>
        <p:nvSpPr>
          <p:cNvPr id="24" name="Google Shape;104;p15"/>
          <p:cNvSpPr txBox="1">
            <a:spLocks/>
          </p:cNvSpPr>
          <p:nvPr/>
        </p:nvSpPr>
        <p:spPr>
          <a:xfrm>
            <a:off x="-13111" y="2063213"/>
            <a:ext cx="9157111"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lgn="ctr"/>
            <a:r>
              <a:rPr lang="en-US" sz="4000" cap="all" dirty="0"/>
              <a:t>Top Ten </a:t>
            </a:r>
            <a:r>
              <a:rPr lang="en-US" sz="4000" cap="all" dirty="0" smtClean="0"/>
              <a:t>Danger Areas</a:t>
            </a:r>
          </a:p>
          <a:p>
            <a:pPr algn="ctr"/>
            <a:endParaRPr lang="en-US" sz="2400" dirty="0"/>
          </a:p>
          <a:p>
            <a:pPr algn="ctr"/>
            <a:endParaRPr lang="en-US" sz="2400" dirty="0"/>
          </a:p>
        </p:txBody>
      </p:sp>
      <p:sp>
        <p:nvSpPr>
          <p:cNvPr id="15" name="Google Shape;104;p15"/>
          <p:cNvSpPr txBox="1">
            <a:spLocks/>
          </p:cNvSpPr>
          <p:nvPr/>
        </p:nvSpPr>
        <p:spPr>
          <a:xfrm>
            <a:off x="10697" y="3972498"/>
            <a:ext cx="9157111"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lgn="ctr"/>
            <a:endParaRPr lang="en-US" sz="2400" dirty="0"/>
          </a:p>
        </p:txBody>
      </p:sp>
    </p:spTree>
    <p:extLst>
      <p:ext uri="{BB962C8B-B14F-4D97-AF65-F5344CB8AC3E}">
        <p14:creationId xmlns:p14="http://schemas.microsoft.com/office/powerpoint/2010/main" val="1130249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4</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Your next door neighbor, a friend since high </a:t>
            </a:r>
            <a:r>
              <a:rPr lang="en-US" sz="2000" dirty="0" smtClean="0">
                <a:solidFill>
                  <a:srgbClr val="000000"/>
                </a:solidFill>
                <a:latin typeface="Raleway"/>
                <a:ea typeface="Raleway"/>
                <a:cs typeface="Raleway"/>
                <a:sym typeface="Raleway"/>
              </a:rPr>
              <a:t>school </a:t>
            </a:r>
            <a:r>
              <a:rPr lang="en-US" sz="2000" dirty="0">
                <a:solidFill>
                  <a:srgbClr val="000000"/>
                </a:solidFill>
                <a:latin typeface="Raleway"/>
                <a:ea typeface="Raleway"/>
                <a:cs typeface="Raleway"/>
                <a:sym typeface="Raleway"/>
              </a:rPr>
              <a:t>(who doesn’t do any business with the City or lobby), has a condo in St. Augustine. He offers it to you every year to use with your family for a week.</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How would you handle this?</a:t>
            </a:r>
          </a:p>
          <a:p>
            <a:pPr marL="0" lvl="0" indent="0">
              <a:buNone/>
            </a:pPr>
            <a:endParaRPr lang="en-US" sz="2400" dirty="0">
              <a:solidFill>
                <a:srgbClr val="000000"/>
              </a:solidFill>
              <a:latin typeface="Raleway"/>
              <a:ea typeface="Raleway"/>
              <a:cs typeface="Raleway"/>
              <a:sym typeface="Raleway"/>
            </a:endParaRPr>
          </a:p>
        </p:txBody>
      </p:sp>
      <p:pic>
        <p:nvPicPr>
          <p:cNvPr id="6" name="Picture 5"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4176150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4</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Your next door neighbor, a friend since high </a:t>
            </a:r>
            <a:r>
              <a:rPr lang="en-US" sz="2000" dirty="0" smtClean="0">
                <a:solidFill>
                  <a:srgbClr val="000000"/>
                </a:solidFill>
                <a:latin typeface="Raleway"/>
                <a:ea typeface="Raleway"/>
                <a:cs typeface="Raleway"/>
                <a:sym typeface="Raleway"/>
              </a:rPr>
              <a:t>school </a:t>
            </a:r>
            <a:r>
              <a:rPr lang="en-US" sz="2000" dirty="0">
                <a:solidFill>
                  <a:srgbClr val="000000"/>
                </a:solidFill>
                <a:latin typeface="Raleway"/>
                <a:ea typeface="Raleway"/>
                <a:cs typeface="Raleway"/>
                <a:sym typeface="Raleway"/>
              </a:rPr>
              <a:t>(who doesn’t do any business with the City or lobby), has a condo in St. Augustine. He offers it to you every year to use with your family for a week.</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r>
              <a:rPr lang="en-US" sz="2000" dirty="0">
                <a:solidFill>
                  <a:schemeClr val="accent3"/>
                </a:solidFill>
                <a:latin typeface="Raleway"/>
                <a:ea typeface="Raleway"/>
                <a:cs typeface="Raleway"/>
                <a:sym typeface="Raleway"/>
              </a:rPr>
              <a:t>YES</a:t>
            </a: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   </a:t>
            </a:r>
            <a:r>
              <a:rPr lang="en-US" sz="2000" dirty="0">
                <a:solidFill>
                  <a:schemeClr val="accent3"/>
                </a:solidFill>
                <a:latin typeface="Raleway"/>
                <a:ea typeface="Raleway"/>
                <a:cs typeface="Raleway"/>
                <a:sym typeface="Raleway"/>
              </a:rPr>
              <a:t>YES</a:t>
            </a:r>
          </a:p>
          <a:p>
            <a:pPr marL="0" lvl="0" indent="0">
              <a:buNone/>
            </a:pPr>
            <a:r>
              <a:rPr lang="en-US" sz="2000" dirty="0">
                <a:solidFill>
                  <a:srgbClr val="000000"/>
                </a:solidFill>
                <a:latin typeface="Raleway"/>
                <a:ea typeface="Raleway"/>
                <a:cs typeface="Raleway"/>
                <a:sym typeface="Raleway"/>
              </a:rPr>
              <a:t>How would you handle this?   </a:t>
            </a:r>
            <a:r>
              <a:rPr lang="en-US" sz="2000" dirty="0" smtClean="0">
                <a:solidFill>
                  <a:schemeClr val="accent3"/>
                </a:solidFill>
                <a:latin typeface="Raleway"/>
                <a:ea typeface="Raleway"/>
                <a:cs typeface="Raleway"/>
                <a:sym typeface="Raleway"/>
              </a:rPr>
              <a:t>Report It</a:t>
            </a:r>
            <a:endParaRPr lang="en-US" sz="2000" dirty="0">
              <a:solidFill>
                <a:schemeClr val="accent3"/>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pic>
        <p:nvPicPr>
          <p:cNvPr id="6" name="Picture 5"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1121533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5</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slipped and fell rushing to a City Council meeting. You had to stay in the hospital for 2 days with a broken leg.  On the first </a:t>
            </a:r>
            <a:r>
              <a:rPr lang="en-US" sz="2000" dirty="0" smtClean="0">
                <a:solidFill>
                  <a:srgbClr val="000000"/>
                </a:solidFill>
                <a:latin typeface="Raleway"/>
                <a:ea typeface="Raleway"/>
                <a:cs typeface="Raleway"/>
                <a:sym typeface="Raleway"/>
              </a:rPr>
              <a:t>day, </a:t>
            </a:r>
            <a:r>
              <a:rPr lang="en-US" sz="2000" dirty="0">
                <a:solidFill>
                  <a:srgbClr val="000000"/>
                </a:solidFill>
                <a:latin typeface="Raleway"/>
                <a:ea typeface="Raleway"/>
                <a:cs typeface="Raleway"/>
                <a:sym typeface="Raleway"/>
              </a:rPr>
              <a:t>a huge flower arrangement </a:t>
            </a:r>
            <a:r>
              <a:rPr lang="en-US" sz="2000" dirty="0" smtClean="0">
                <a:solidFill>
                  <a:srgbClr val="000000"/>
                </a:solidFill>
                <a:latin typeface="Raleway"/>
                <a:ea typeface="Raleway"/>
                <a:cs typeface="Raleway"/>
                <a:sym typeface="Raleway"/>
              </a:rPr>
              <a:t>arrives.</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It is from someone you know is a lobbyist at City Hall.</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 </a:t>
            </a: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How would you handle this?   </a:t>
            </a:r>
          </a:p>
        </p:txBody>
      </p:sp>
      <p:pic>
        <p:nvPicPr>
          <p:cNvPr id="3" name="Picture 2" descr="flower arrangement to illustrate the gift scenario"/>
          <p:cNvPicPr>
            <a:picLocks noChangeAspect="1"/>
          </p:cNvPicPr>
          <p:nvPr/>
        </p:nvPicPr>
        <p:blipFill rotWithShape="1">
          <a:blip r:embed="rId3"/>
          <a:srcRect l="12763" r="11012"/>
          <a:stretch/>
        </p:blipFill>
        <p:spPr>
          <a:xfrm>
            <a:off x="7004916" y="3279721"/>
            <a:ext cx="1566490" cy="1541306"/>
          </a:xfrm>
          <a:prstGeom prst="rect">
            <a:avLst/>
          </a:prstGeom>
        </p:spPr>
      </p:pic>
    </p:spTree>
    <p:extLst>
      <p:ext uri="{BB962C8B-B14F-4D97-AF65-F5344CB8AC3E}">
        <p14:creationId xmlns:p14="http://schemas.microsoft.com/office/powerpoint/2010/main" val="3764666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5</a:t>
            </a:r>
            <a:endParaRPr cap="all" dirty="0"/>
          </a:p>
        </p:txBody>
      </p:sp>
      <p:sp>
        <p:nvSpPr>
          <p:cNvPr id="105" name="Google Shape;105;p15"/>
          <p:cNvSpPr txBox="1">
            <a:spLocks noGrp="1"/>
          </p:cNvSpPr>
          <p:nvPr>
            <p:ph type="body" idx="1"/>
          </p:nvPr>
        </p:nvSpPr>
        <p:spPr>
          <a:xfrm>
            <a:off x="729450" y="1318875"/>
            <a:ext cx="7132402" cy="2261100"/>
          </a:xfrm>
          <a:prstGeom prst="rect">
            <a:avLst/>
          </a:prstGeom>
        </p:spPr>
        <p:txBody>
          <a:bodyPr spcFirstLastPara="1" wrap="square" lIns="91425" tIns="91425" rIns="91425" bIns="91425" anchor="t" anchorCtr="0">
            <a:noAutofit/>
          </a:bodyPr>
          <a:lstStyle/>
          <a:p>
            <a:pPr marL="0" lvl="0" indent="0">
              <a:spcAft>
                <a:spcPts val="1200"/>
              </a:spcAft>
              <a:buNone/>
            </a:pPr>
            <a:r>
              <a:rPr lang="en-US" sz="2000" dirty="0">
                <a:solidFill>
                  <a:srgbClr val="000000"/>
                </a:solidFill>
                <a:latin typeface="Raleway"/>
                <a:ea typeface="Raleway"/>
                <a:cs typeface="Raleway"/>
                <a:sym typeface="Raleway"/>
              </a:rPr>
              <a:t>You slipped and fell rushing to a City Council meeting. You had to stay in the hospital for 2 days with a broken leg.  On the first </a:t>
            </a:r>
            <a:r>
              <a:rPr lang="en-US" sz="2000" dirty="0" smtClean="0">
                <a:solidFill>
                  <a:srgbClr val="000000"/>
                </a:solidFill>
                <a:latin typeface="Raleway"/>
                <a:ea typeface="Raleway"/>
                <a:cs typeface="Raleway"/>
                <a:sym typeface="Raleway"/>
              </a:rPr>
              <a:t>day, </a:t>
            </a:r>
            <a:r>
              <a:rPr lang="en-US" sz="2000" dirty="0">
                <a:solidFill>
                  <a:srgbClr val="000000"/>
                </a:solidFill>
                <a:latin typeface="Raleway"/>
                <a:ea typeface="Raleway"/>
                <a:cs typeface="Raleway"/>
                <a:sym typeface="Raleway"/>
              </a:rPr>
              <a:t>a huge flower arrangement </a:t>
            </a:r>
            <a:r>
              <a:rPr lang="en-US" sz="2000" dirty="0" smtClean="0">
                <a:solidFill>
                  <a:srgbClr val="000000"/>
                </a:solidFill>
                <a:latin typeface="Raleway"/>
                <a:ea typeface="Raleway"/>
                <a:cs typeface="Raleway"/>
                <a:sym typeface="Raleway"/>
              </a:rPr>
              <a:t>arrives. It </a:t>
            </a:r>
            <a:r>
              <a:rPr lang="en-US" sz="2000" dirty="0">
                <a:solidFill>
                  <a:srgbClr val="000000"/>
                </a:solidFill>
                <a:latin typeface="Raleway"/>
                <a:ea typeface="Raleway"/>
                <a:cs typeface="Raleway"/>
                <a:sym typeface="Raleway"/>
              </a:rPr>
              <a:t>is from someone you know is a lobbyist at City Hall.</a:t>
            </a:r>
          </a:p>
          <a:p>
            <a:pPr marL="0" lvl="0" indent="0">
              <a:buNone/>
            </a:pPr>
            <a:r>
              <a:rPr lang="en-US" sz="2000" dirty="0" smtClean="0">
                <a:solidFill>
                  <a:srgbClr val="000000"/>
                </a:solidFill>
                <a:latin typeface="Raleway"/>
                <a:ea typeface="Raleway"/>
                <a:cs typeface="Raleway"/>
                <a:sym typeface="Raleway"/>
              </a:rPr>
              <a:t>Is </a:t>
            </a:r>
            <a:r>
              <a:rPr lang="en-US" sz="2000" dirty="0">
                <a:solidFill>
                  <a:srgbClr val="000000"/>
                </a:solidFill>
                <a:latin typeface="Raleway"/>
                <a:ea typeface="Raleway"/>
                <a:cs typeface="Raleway"/>
                <a:sym typeface="Raleway"/>
              </a:rPr>
              <a:t>this a </a:t>
            </a:r>
            <a:r>
              <a:rPr lang="en-US" sz="2000" dirty="0" smtClean="0">
                <a:solidFill>
                  <a:srgbClr val="000000"/>
                </a:solidFill>
                <a:latin typeface="Raleway"/>
                <a:ea typeface="Raleway"/>
                <a:cs typeface="Raleway"/>
                <a:sym typeface="Raleway"/>
              </a:rPr>
              <a:t>gift?    </a:t>
            </a:r>
            <a:r>
              <a:rPr lang="en-US" sz="2000" dirty="0">
                <a:solidFill>
                  <a:schemeClr val="accent3"/>
                </a:solidFill>
                <a:latin typeface="Raleway"/>
                <a:ea typeface="Raleway"/>
                <a:cs typeface="Raleway"/>
                <a:sym typeface="Raleway"/>
              </a:rPr>
              <a:t>YES</a:t>
            </a: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   </a:t>
            </a:r>
            <a:r>
              <a:rPr lang="en-US" sz="2000" dirty="0">
                <a:solidFill>
                  <a:schemeClr val="accent3"/>
                </a:solidFill>
                <a:latin typeface="Raleway"/>
                <a:ea typeface="Raleway"/>
                <a:cs typeface="Raleway"/>
                <a:sym typeface="Raleway"/>
              </a:rPr>
              <a:t>NOT IF VALUE OVER </a:t>
            </a:r>
            <a:r>
              <a:rPr lang="en-US" sz="2000" dirty="0" smtClean="0">
                <a:solidFill>
                  <a:schemeClr val="accent3"/>
                </a:solidFill>
                <a:latin typeface="Raleway"/>
                <a:ea typeface="Raleway"/>
                <a:cs typeface="Raleway"/>
                <a:sym typeface="Raleway"/>
              </a:rPr>
              <a:t>$100</a:t>
            </a:r>
          </a:p>
          <a:p>
            <a:pPr marL="0" lvl="0" indent="0">
              <a:buNone/>
            </a:pPr>
            <a:r>
              <a:rPr lang="en-US" sz="2000" dirty="0" smtClean="0">
                <a:solidFill>
                  <a:srgbClr val="000000"/>
                </a:solidFill>
                <a:latin typeface="Raleway"/>
                <a:ea typeface="Raleway"/>
                <a:cs typeface="Raleway"/>
                <a:sym typeface="Raleway"/>
              </a:rPr>
              <a:t>How </a:t>
            </a:r>
            <a:r>
              <a:rPr lang="en-US" sz="2000" dirty="0">
                <a:solidFill>
                  <a:srgbClr val="000000"/>
                </a:solidFill>
                <a:latin typeface="Raleway"/>
                <a:ea typeface="Raleway"/>
                <a:cs typeface="Raleway"/>
                <a:sym typeface="Raleway"/>
              </a:rPr>
              <a:t>would you handle this?   </a:t>
            </a:r>
            <a:r>
              <a:rPr lang="en-US" sz="2000" dirty="0">
                <a:solidFill>
                  <a:schemeClr val="accent3"/>
                </a:solidFill>
                <a:latin typeface="Raleway"/>
                <a:ea typeface="Raleway"/>
                <a:cs typeface="Raleway"/>
                <a:sym typeface="Raleway"/>
              </a:rPr>
              <a:t>Check </a:t>
            </a:r>
            <a:r>
              <a:rPr lang="en-US" sz="2000" dirty="0" smtClean="0">
                <a:solidFill>
                  <a:schemeClr val="accent3"/>
                </a:solidFill>
                <a:latin typeface="Raleway"/>
                <a:ea typeface="Raleway"/>
                <a:cs typeface="Raleway"/>
                <a:sym typeface="Raleway"/>
              </a:rPr>
              <a:t>Value</a:t>
            </a:r>
            <a:r>
              <a:rPr lang="en-US" sz="2000" dirty="0">
                <a:solidFill>
                  <a:schemeClr val="accent3"/>
                </a:solidFill>
                <a:latin typeface="Raleway"/>
                <a:ea typeface="Raleway"/>
                <a:cs typeface="Raleway"/>
                <a:sym typeface="Raleway"/>
              </a:rPr>
              <a:t>, </a:t>
            </a:r>
            <a:r>
              <a:rPr lang="en-US" sz="2000" dirty="0" smtClean="0">
                <a:solidFill>
                  <a:schemeClr val="accent3"/>
                </a:solidFill>
                <a:latin typeface="Raleway"/>
                <a:ea typeface="Raleway"/>
                <a:cs typeface="Raleway"/>
                <a:sym typeface="Raleway"/>
              </a:rPr>
              <a:t>Pay Down</a:t>
            </a:r>
            <a:endParaRPr lang="en-US" sz="2000" dirty="0">
              <a:solidFill>
                <a:schemeClr val="accent3"/>
              </a:solidFill>
              <a:latin typeface="Raleway"/>
              <a:ea typeface="Raleway"/>
              <a:cs typeface="Raleway"/>
              <a:sym typeface="Raleway"/>
            </a:endParaRPr>
          </a:p>
        </p:txBody>
      </p:sp>
      <p:pic>
        <p:nvPicPr>
          <p:cNvPr id="5" name="Picture 4" descr="flower arrangement to illustrate the gift scenario">
            <a:extLst>
              <a:ext uri="{FF2B5EF4-FFF2-40B4-BE49-F238E27FC236}">
                <a16:creationId xmlns="" xmlns:a16="http://schemas.microsoft.com/office/drawing/2014/main" id="{5EC8D91C-89BA-944F-9987-0E8FAED1A7C6}"/>
              </a:ext>
            </a:extLst>
          </p:cNvPr>
          <p:cNvPicPr>
            <a:picLocks noChangeAspect="1"/>
          </p:cNvPicPr>
          <p:nvPr/>
        </p:nvPicPr>
        <p:blipFill rotWithShape="1">
          <a:blip r:embed="rId3"/>
          <a:srcRect l="12763" r="11012"/>
          <a:stretch/>
        </p:blipFill>
        <p:spPr>
          <a:xfrm>
            <a:off x="7519700" y="3614542"/>
            <a:ext cx="1199158" cy="1179879"/>
          </a:xfrm>
          <a:prstGeom prst="rect">
            <a:avLst/>
          </a:prstGeom>
        </p:spPr>
      </p:pic>
    </p:spTree>
    <p:extLst>
      <p:ext uri="{BB962C8B-B14F-4D97-AF65-F5344CB8AC3E}">
        <p14:creationId xmlns:p14="http://schemas.microsoft.com/office/powerpoint/2010/main" val="3153571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6</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400" dirty="0">
                <a:solidFill>
                  <a:srgbClr val="000000"/>
                </a:solidFill>
                <a:latin typeface="Raleway"/>
                <a:ea typeface="Raleway"/>
                <a:cs typeface="Raleway"/>
                <a:sym typeface="Raleway"/>
              </a:rPr>
              <a:t>You are in New York and your brother meets you and gives you 2 tickets for a sold out Broadway show.</a:t>
            </a:r>
          </a:p>
          <a:p>
            <a:pPr marL="0" lvl="0" indent="0">
              <a:buNone/>
            </a:pP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Is this a </a:t>
            </a:r>
            <a:r>
              <a:rPr lang="en-US" sz="2400" dirty="0" smtClean="0">
                <a:solidFill>
                  <a:srgbClr val="000000"/>
                </a:solidFill>
                <a:latin typeface="Raleway"/>
                <a:ea typeface="Raleway"/>
                <a:cs typeface="Raleway"/>
                <a:sym typeface="Raleway"/>
              </a:rPr>
              <a:t>gift? </a:t>
            </a: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Can you </a:t>
            </a:r>
            <a:r>
              <a:rPr lang="en-US" sz="2400" dirty="0" smtClean="0">
                <a:solidFill>
                  <a:srgbClr val="000000"/>
                </a:solidFill>
                <a:latin typeface="Raleway"/>
                <a:ea typeface="Raleway"/>
                <a:cs typeface="Raleway"/>
                <a:sym typeface="Raleway"/>
              </a:rPr>
              <a:t>accept it? </a:t>
            </a: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How would you handle this?   </a:t>
            </a:r>
          </a:p>
        </p:txBody>
      </p:sp>
      <p:pic>
        <p:nvPicPr>
          <p:cNvPr id="3" name="Picture 2" descr="Theater signs read Theater Tickets Broadway to illustrate the gift scenario&#10;"/>
          <p:cNvPicPr>
            <a:picLocks noChangeAspect="1"/>
          </p:cNvPicPr>
          <p:nvPr/>
        </p:nvPicPr>
        <p:blipFill>
          <a:blip r:embed="rId3"/>
          <a:stretch>
            <a:fillRect/>
          </a:stretch>
        </p:blipFill>
        <p:spPr>
          <a:xfrm>
            <a:off x="7090076" y="3805000"/>
            <a:ext cx="1511808" cy="914400"/>
          </a:xfrm>
          <a:prstGeom prst="rect">
            <a:avLst/>
          </a:prstGeom>
        </p:spPr>
      </p:pic>
    </p:spTree>
    <p:extLst>
      <p:ext uri="{BB962C8B-B14F-4D97-AF65-F5344CB8AC3E}">
        <p14:creationId xmlns:p14="http://schemas.microsoft.com/office/powerpoint/2010/main" val="2819070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all" dirty="0"/>
              <a:t>Gifts</a:t>
            </a:r>
            <a:r>
              <a:rPr lang="en" cap="all" dirty="0"/>
              <a:t>:  Question 6</a:t>
            </a:r>
            <a:endParaRPr cap="all"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You are in New York and your brother meets you and gives you 2 tickets for a sold out Broadway </a:t>
            </a:r>
            <a:r>
              <a:rPr lang="en-US" sz="2000" dirty="0" smtClean="0">
                <a:solidFill>
                  <a:srgbClr val="000000"/>
                </a:solidFill>
                <a:latin typeface="Raleway"/>
                <a:ea typeface="Raleway"/>
                <a:cs typeface="Raleway"/>
                <a:sym typeface="Raleway"/>
              </a:rPr>
              <a:t>show.</a:t>
            </a:r>
            <a:endParaRPr lang="en-US" sz="2000" dirty="0">
              <a:solidFill>
                <a:srgbClr val="000000"/>
              </a:solidFill>
              <a:latin typeface="Raleway"/>
              <a:ea typeface="Raleway"/>
              <a:cs typeface="Raleway"/>
              <a:sym typeface="Raleway"/>
            </a:endParaRP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Is this a </a:t>
            </a:r>
            <a:r>
              <a:rPr lang="en-US" sz="2000" dirty="0" smtClean="0">
                <a:solidFill>
                  <a:srgbClr val="000000"/>
                </a:solidFill>
                <a:latin typeface="Raleway"/>
                <a:ea typeface="Raleway"/>
                <a:cs typeface="Raleway"/>
                <a:sym typeface="Raleway"/>
              </a:rPr>
              <a:t>gift?   </a:t>
            </a:r>
            <a:r>
              <a:rPr lang="en-US" sz="2000" dirty="0" smtClean="0">
                <a:solidFill>
                  <a:schemeClr val="accent3"/>
                </a:solidFill>
                <a:latin typeface="Raleway"/>
                <a:ea typeface="Raleway"/>
                <a:cs typeface="Raleway"/>
                <a:sym typeface="Raleway"/>
              </a:rPr>
              <a:t>MAYBE</a:t>
            </a:r>
            <a:endParaRPr lang="en-US" sz="2000" dirty="0">
              <a:solidFill>
                <a:schemeClr val="accent3"/>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Can you </a:t>
            </a:r>
            <a:r>
              <a:rPr lang="en-US" sz="2000" dirty="0" smtClean="0">
                <a:solidFill>
                  <a:srgbClr val="000000"/>
                </a:solidFill>
                <a:latin typeface="Raleway"/>
                <a:ea typeface="Raleway"/>
                <a:cs typeface="Raleway"/>
                <a:sym typeface="Raleway"/>
              </a:rPr>
              <a:t>accept it?   </a:t>
            </a:r>
            <a:r>
              <a:rPr lang="en-US" sz="2000" dirty="0">
                <a:solidFill>
                  <a:schemeClr val="accent3"/>
                </a:solidFill>
                <a:latin typeface="Raleway"/>
                <a:ea typeface="Raleway"/>
                <a:cs typeface="Raleway"/>
                <a:sym typeface="Raleway"/>
              </a:rPr>
              <a:t>MAYBE</a:t>
            </a:r>
          </a:p>
          <a:p>
            <a:pPr marL="0" lvl="0" indent="0">
              <a:buNone/>
            </a:pPr>
            <a:r>
              <a:rPr lang="en-US" sz="2000" dirty="0">
                <a:solidFill>
                  <a:srgbClr val="000000"/>
                </a:solidFill>
                <a:latin typeface="Raleway"/>
                <a:ea typeface="Raleway"/>
                <a:cs typeface="Raleway"/>
                <a:sym typeface="Raleway"/>
              </a:rPr>
              <a:t>How would you handle this?  </a:t>
            </a:r>
            <a:r>
              <a:rPr lang="en-US" sz="2000" dirty="0">
                <a:solidFill>
                  <a:schemeClr val="accent3"/>
                </a:solidFill>
                <a:latin typeface="Raleway"/>
                <a:ea typeface="Raleway"/>
                <a:cs typeface="Raleway"/>
                <a:sym typeface="Raleway"/>
              </a:rPr>
              <a:t>A</a:t>
            </a:r>
            <a:r>
              <a:rPr lang="en-US" sz="2000" dirty="0" smtClean="0">
                <a:solidFill>
                  <a:schemeClr val="accent3"/>
                </a:solidFill>
                <a:latin typeface="Raleway"/>
                <a:ea typeface="Raleway"/>
                <a:cs typeface="Raleway"/>
                <a:sym typeface="Raleway"/>
              </a:rPr>
              <a:t>sk A Lot </a:t>
            </a:r>
          </a:p>
          <a:p>
            <a:pPr marL="0" lvl="0" indent="0">
              <a:buNone/>
            </a:pPr>
            <a:r>
              <a:rPr lang="en-US" sz="2000" dirty="0" smtClean="0">
                <a:solidFill>
                  <a:schemeClr val="accent3"/>
                </a:solidFill>
                <a:latin typeface="Raleway"/>
                <a:ea typeface="Raleway"/>
                <a:cs typeface="Raleway"/>
                <a:sym typeface="Raleway"/>
              </a:rPr>
              <a:t>Of Questions! </a:t>
            </a:r>
            <a:endParaRPr lang="en-US" sz="2000" dirty="0">
              <a:solidFill>
                <a:schemeClr val="accent3"/>
              </a:solidFill>
              <a:latin typeface="Raleway"/>
              <a:ea typeface="Raleway"/>
              <a:cs typeface="Raleway"/>
              <a:sym typeface="Raleway"/>
            </a:endParaRPr>
          </a:p>
        </p:txBody>
      </p:sp>
      <p:pic>
        <p:nvPicPr>
          <p:cNvPr id="5" name="Picture 4" descr="Theater signs read Theater Tickets Broadway to illustrate the gift scenario&#10;">
            <a:extLst>
              <a:ext uri="{FF2B5EF4-FFF2-40B4-BE49-F238E27FC236}">
                <a16:creationId xmlns="" xmlns:a16="http://schemas.microsoft.com/office/drawing/2014/main" id="{ABDD977C-E479-9145-BB82-3F2AE69F40A0}"/>
              </a:ext>
            </a:extLst>
          </p:cNvPr>
          <p:cNvPicPr>
            <a:picLocks noChangeAspect="1"/>
          </p:cNvPicPr>
          <p:nvPr/>
        </p:nvPicPr>
        <p:blipFill>
          <a:blip r:embed="rId3"/>
          <a:stretch>
            <a:fillRect/>
          </a:stretch>
        </p:blipFill>
        <p:spPr>
          <a:xfrm>
            <a:off x="7090076" y="3805000"/>
            <a:ext cx="1511808" cy="914400"/>
          </a:xfrm>
          <a:prstGeom prst="rect">
            <a:avLst/>
          </a:prstGeom>
        </p:spPr>
      </p:pic>
    </p:spTree>
    <p:extLst>
      <p:ext uri="{BB962C8B-B14F-4D97-AF65-F5344CB8AC3E}">
        <p14:creationId xmlns:p14="http://schemas.microsoft.com/office/powerpoint/2010/main" val="1079263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25218"/>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REAL-LIFE EXAMPLE</a:t>
            </a:r>
            <a:endParaRPr lang="en-US" dirty="0"/>
          </a:p>
        </p:txBody>
      </p:sp>
      <p:pic>
        <p:nvPicPr>
          <p:cNvPr id="9" name="Picture 2" descr="Andrew Gillum on TV when he was responding to accusations on taking free tickets."/>
          <p:cNvPicPr>
            <a:picLocks noChangeAspect="1" noChangeArrowheads="1"/>
          </p:cNvPicPr>
          <p:nvPr/>
        </p:nvPicPr>
        <p:blipFill rotWithShape="1">
          <a:blip r:embed="rId3">
            <a:extLst>
              <a:ext uri="{28A0092B-C50C-407E-A947-70E740481C1C}">
                <a14:useLocalDpi xmlns:a14="http://schemas.microsoft.com/office/drawing/2010/main" val="0"/>
              </a:ext>
            </a:extLst>
          </a:blip>
          <a:srcRect l="16537" t="38588" r="44014" b="25306"/>
          <a:stretch/>
        </p:blipFill>
        <p:spPr bwMode="auto">
          <a:xfrm>
            <a:off x="2298312" y="1907457"/>
            <a:ext cx="4733203" cy="270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Google Shape;105;p15"/>
          <p:cNvSpPr txBox="1">
            <a:spLocks/>
          </p:cNvSpPr>
          <p:nvPr/>
        </p:nvSpPr>
        <p:spPr>
          <a:xfrm>
            <a:off x="840920" y="1298849"/>
            <a:ext cx="7772401" cy="286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buNone/>
            </a:pPr>
            <a:r>
              <a:rPr lang="en-US" sz="1200" b="1" i="1" dirty="0" smtClean="0">
                <a:solidFill>
                  <a:srgbClr val="000000"/>
                </a:solidFill>
                <a:latin typeface="Raleway"/>
                <a:ea typeface="Raleway"/>
                <a:cs typeface="Raleway"/>
                <a:sym typeface="Raleway"/>
              </a:rPr>
              <a:t>HOW IT PLAYS OUT WITH MEDIA AND ELECTIONS</a:t>
            </a:r>
            <a:endParaRPr lang="en-US" sz="1200" b="1" i="1" dirty="0">
              <a:solidFill>
                <a:srgbClr val="000000"/>
              </a:solidFill>
              <a:latin typeface="Raleway"/>
              <a:ea typeface="Raleway"/>
              <a:cs typeface="Raleway"/>
              <a:sym typeface="Raleway"/>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26</a:t>
            </a:fld>
            <a:endParaRPr lang="en"/>
          </a:p>
        </p:txBody>
      </p:sp>
    </p:spTree>
    <p:extLst>
      <p:ext uri="{BB962C8B-B14F-4D97-AF65-F5344CB8AC3E}">
        <p14:creationId xmlns:p14="http://schemas.microsoft.com/office/powerpoint/2010/main" val="1629172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2390" y="365341"/>
            <a:ext cx="7688700" cy="535200"/>
          </a:xfrm>
          <a:prstGeom prst="rect">
            <a:avLst/>
          </a:prstGeom>
        </p:spPr>
        <p:txBody>
          <a:bodyPr spcFirstLastPara="1" wrap="square" lIns="91425" tIns="91425" rIns="91425" bIns="91425" anchor="t" anchorCtr="0">
            <a:noAutofit/>
          </a:bodyPr>
          <a:lstStyle/>
          <a:p>
            <a:r>
              <a:rPr lang="en-US" dirty="0"/>
              <a:t>“Settlement reached in Andrew Gillum ethics case”—News Service of Florida Article</a:t>
            </a:r>
            <a:r>
              <a:rPr lang="en-US" b="0" dirty="0"/>
              <a:t> 4/24/19</a:t>
            </a:r>
            <a:r>
              <a:rPr lang="en-US" dirty="0"/>
              <a:t/>
            </a:r>
            <a:br>
              <a:rPr lang="en-US" dirty="0"/>
            </a:br>
            <a:endParaRPr dirty="0"/>
          </a:p>
        </p:txBody>
      </p:sp>
      <p:sp>
        <p:nvSpPr>
          <p:cNvPr id="105" name="Google Shape;105;p15"/>
          <p:cNvSpPr txBox="1">
            <a:spLocks noGrp="1"/>
          </p:cNvSpPr>
          <p:nvPr>
            <p:ph type="body" idx="1"/>
          </p:nvPr>
        </p:nvSpPr>
        <p:spPr>
          <a:xfrm>
            <a:off x="520697" y="1830798"/>
            <a:ext cx="7796827" cy="2810510"/>
          </a:xfrm>
          <a:prstGeom prst="rect">
            <a:avLst/>
          </a:prstGeom>
        </p:spPr>
        <p:txBody>
          <a:bodyPr spcFirstLastPara="1" wrap="square" lIns="91425" tIns="91425" rIns="91425" bIns="91425" anchor="t" anchorCtr="0">
            <a:noAutofit/>
          </a:bodyPr>
          <a:lstStyle/>
          <a:p>
            <a:pPr marL="146050" indent="0">
              <a:buNone/>
            </a:pPr>
            <a:r>
              <a:rPr lang="en-US" sz="2200" dirty="0">
                <a:solidFill>
                  <a:schemeClr val="bg2"/>
                </a:solidFill>
              </a:rPr>
              <a:t>Gillum’s lawyer </a:t>
            </a:r>
            <a:r>
              <a:rPr lang="en-US" sz="2200" dirty="0" smtClean="0">
                <a:solidFill>
                  <a:schemeClr val="bg2"/>
                </a:solidFill>
              </a:rPr>
              <a:t>said “from </a:t>
            </a:r>
            <a:r>
              <a:rPr lang="en-US" sz="2200" dirty="0">
                <a:solidFill>
                  <a:schemeClr val="bg2"/>
                </a:solidFill>
              </a:rPr>
              <a:t>Mayor Gillum’s standpoint it was the boat ride around the Statue of Liberty that he took with people that were his friends and it just didn’t occur to him that one of them was also a lobbyist and that he wasn’t supposed to accept the gifts.”</a:t>
            </a:r>
          </a:p>
        </p:txBody>
      </p:sp>
    </p:spTree>
    <p:extLst>
      <p:ext uri="{BB962C8B-B14F-4D97-AF65-F5344CB8AC3E}">
        <p14:creationId xmlns:p14="http://schemas.microsoft.com/office/powerpoint/2010/main" val="3796717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48336"/>
            <a:ext cx="7688700" cy="535200"/>
          </a:xfrm>
        </p:spPr>
        <p:txBody>
          <a:bodyPr/>
          <a:lstStyle/>
          <a:p>
            <a:r>
              <a:rPr lang="en-US" dirty="0" smtClean="0"/>
              <a:t>JAGUARS TICKETS</a:t>
            </a:r>
            <a:endParaRPr lang="en-US" dirty="0"/>
          </a:p>
        </p:txBody>
      </p:sp>
      <p:sp>
        <p:nvSpPr>
          <p:cNvPr id="3" name="Text Placeholder 2"/>
          <p:cNvSpPr>
            <a:spLocks noGrp="1"/>
          </p:cNvSpPr>
          <p:nvPr>
            <p:ph type="body" idx="1"/>
          </p:nvPr>
        </p:nvSpPr>
        <p:spPr>
          <a:xfrm>
            <a:off x="729450" y="1369521"/>
            <a:ext cx="7688700" cy="2261100"/>
          </a:xfrm>
        </p:spPr>
        <p:txBody>
          <a:bodyPr/>
          <a:lstStyle/>
          <a:p>
            <a:pPr marL="146050" indent="0">
              <a:buNone/>
            </a:pPr>
            <a:r>
              <a:rPr lang="en-US" sz="2400" dirty="0">
                <a:solidFill>
                  <a:schemeClr val="bg2"/>
                </a:solidFill>
              </a:rPr>
              <a:t>THREE ways to get tickets:</a:t>
            </a:r>
          </a:p>
          <a:p>
            <a:pPr marL="146050" indent="0">
              <a:buNone/>
            </a:pPr>
            <a:endParaRPr lang="en-US" sz="2400" dirty="0">
              <a:solidFill>
                <a:schemeClr val="bg2"/>
              </a:solidFill>
            </a:endParaRPr>
          </a:p>
          <a:p>
            <a:pPr marL="488950" indent="-342900">
              <a:buAutoNum type="arabicPeriod"/>
            </a:pPr>
            <a:r>
              <a:rPr lang="en-US" sz="2400" dirty="0">
                <a:solidFill>
                  <a:schemeClr val="bg2"/>
                </a:solidFill>
              </a:rPr>
              <a:t>Buy them</a:t>
            </a:r>
          </a:p>
          <a:p>
            <a:pPr marL="488950" indent="-342900">
              <a:buAutoNum type="arabicPeriod"/>
            </a:pPr>
            <a:r>
              <a:rPr lang="en-US" sz="2400" dirty="0">
                <a:solidFill>
                  <a:schemeClr val="bg2"/>
                </a:solidFill>
              </a:rPr>
              <a:t>Get them from City Council President or Mayor’s Office (Gift from City) and report it</a:t>
            </a:r>
          </a:p>
          <a:p>
            <a:pPr marL="488950" indent="-342900">
              <a:buAutoNum type="arabicPeriod"/>
            </a:pPr>
            <a:r>
              <a:rPr lang="en-US" sz="2400" dirty="0">
                <a:solidFill>
                  <a:schemeClr val="bg2"/>
                </a:solidFill>
              </a:rPr>
              <a:t>Get them from someone else—could be a GIFT</a:t>
            </a:r>
          </a:p>
        </p:txBody>
      </p:sp>
      <p:pic>
        <p:nvPicPr>
          <p:cNvPr id="4" name="Picture 3"/>
          <p:cNvPicPr>
            <a:picLocks noChangeAspect="1"/>
          </p:cNvPicPr>
          <p:nvPr/>
        </p:nvPicPr>
        <p:blipFill>
          <a:blip r:embed="rId3"/>
          <a:stretch>
            <a:fillRect/>
          </a:stretch>
        </p:blipFill>
        <p:spPr>
          <a:xfrm>
            <a:off x="7566293" y="206779"/>
            <a:ext cx="1162742" cy="1162742"/>
          </a:xfrm>
          <a:prstGeom prst="rect">
            <a:avLst/>
          </a:prstGeom>
        </p:spPr>
      </p:pic>
    </p:spTree>
    <p:extLst>
      <p:ext uri="{BB962C8B-B14F-4D97-AF65-F5344CB8AC3E}">
        <p14:creationId xmlns:p14="http://schemas.microsoft.com/office/powerpoint/2010/main" val="787275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37250"/>
            <a:ext cx="7688700" cy="535200"/>
          </a:xfrm>
        </p:spPr>
        <p:txBody>
          <a:bodyPr/>
          <a:lstStyle/>
          <a:p>
            <a:r>
              <a:rPr lang="en-US" dirty="0" smtClean="0"/>
              <a:t>BONUS QUESTION</a:t>
            </a:r>
            <a:endParaRPr lang="en-US" dirty="0"/>
          </a:p>
        </p:txBody>
      </p:sp>
      <p:sp>
        <p:nvSpPr>
          <p:cNvPr id="3" name="Text Placeholder 2"/>
          <p:cNvSpPr>
            <a:spLocks noGrp="1"/>
          </p:cNvSpPr>
          <p:nvPr>
            <p:ph type="body" idx="1"/>
          </p:nvPr>
        </p:nvSpPr>
        <p:spPr>
          <a:xfrm>
            <a:off x="729450" y="1396538"/>
            <a:ext cx="7688700" cy="2943437"/>
          </a:xfrm>
        </p:spPr>
        <p:txBody>
          <a:bodyPr/>
          <a:lstStyle/>
          <a:p>
            <a:pPr marL="146050" indent="0">
              <a:buNone/>
            </a:pPr>
            <a:r>
              <a:rPr lang="en-US" sz="2000" dirty="0">
                <a:solidFill>
                  <a:schemeClr val="bg2"/>
                </a:solidFill>
              </a:rPr>
              <a:t>On September 1,  a lobbyist gives you 2 tickets to a concert for October 15. You take the tickets, but on October </a:t>
            </a:r>
            <a:r>
              <a:rPr lang="en-US" sz="2000" dirty="0" smtClean="0">
                <a:solidFill>
                  <a:schemeClr val="bg2"/>
                </a:solidFill>
              </a:rPr>
              <a:t>14, </a:t>
            </a:r>
            <a:r>
              <a:rPr lang="en-US" sz="2000" dirty="0">
                <a:solidFill>
                  <a:schemeClr val="bg2"/>
                </a:solidFill>
              </a:rPr>
              <a:t>there are hurricane warnings and the concert is cancelled.  </a:t>
            </a:r>
          </a:p>
          <a:p>
            <a:pPr marL="146050" indent="0">
              <a:buNone/>
            </a:pPr>
            <a:endParaRPr lang="en-US" sz="2000" dirty="0">
              <a:solidFill>
                <a:schemeClr val="bg2"/>
              </a:solidFill>
            </a:endParaRPr>
          </a:p>
          <a:p>
            <a:pPr marL="146050" indent="0">
              <a:buNone/>
            </a:pPr>
            <a:r>
              <a:rPr lang="en-US" sz="2000" dirty="0">
                <a:solidFill>
                  <a:schemeClr val="bg2"/>
                </a:solidFill>
              </a:rPr>
              <a:t>Is this a </a:t>
            </a:r>
            <a:r>
              <a:rPr lang="en-US" sz="2000" dirty="0" smtClean="0">
                <a:solidFill>
                  <a:schemeClr val="bg2"/>
                </a:solidFill>
              </a:rPr>
              <a:t>gift </a:t>
            </a:r>
            <a:r>
              <a:rPr lang="en-US" sz="2000" dirty="0">
                <a:solidFill>
                  <a:schemeClr val="bg2"/>
                </a:solidFill>
              </a:rPr>
              <a:t>if the concert was cancelled?  </a:t>
            </a:r>
          </a:p>
          <a:p>
            <a:pPr marL="146050" indent="0">
              <a:buNone/>
            </a:pPr>
            <a:r>
              <a:rPr lang="en-US" sz="2000" dirty="0">
                <a:solidFill>
                  <a:schemeClr val="bg2"/>
                </a:solidFill>
              </a:rPr>
              <a:t>If a </a:t>
            </a:r>
            <a:r>
              <a:rPr lang="en-US" sz="2000" dirty="0" smtClean="0">
                <a:solidFill>
                  <a:schemeClr val="bg2"/>
                </a:solidFill>
              </a:rPr>
              <a:t>gift, </a:t>
            </a:r>
            <a:r>
              <a:rPr lang="en-US" sz="2000" dirty="0">
                <a:solidFill>
                  <a:schemeClr val="bg2"/>
                </a:solidFill>
              </a:rPr>
              <a:t>do you have to report it if the value is over $100?</a:t>
            </a:r>
          </a:p>
          <a:p>
            <a:pPr marL="146050" indent="0">
              <a:buNone/>
            </a:pPr>
            <a:r>
              <a:rPr lang="en-US" sz="2000" dirty="0">
                <a:solidFill>
                  <a:schemeClr val="bg2"/>
                </a:solidFill>
              </a:rPr>
              <a:t>If a </a:t>
            </a:r>
            <a:r>
              <a:rPr lang="en-US" sz="2000" dirty="0" smtClean="0">
                <a:solidFill>
                  <a:schemeClr val="bg2"/>
                </a:solidFill>
              </a:rPr>
              <a:t>gift, </a:t>
            </a:r>
            <a:r>
              <a:rPr lang="en-US" sz="2000" dirty="0">
                <a:solidFill>
                  <a:schemeClr val="bg2"/>
                </a:solidFill>
              </a:rPr>
              <a:t>do you have to report it if the value is under $100?</a:t>
            </a:r>
          </a:p>
        </p:txBody>
      </p:sp>
    </p:spTree>
    <p:extLst>
      <p:ext uri="{BB962C8B-B14F-4D97-AF65-F5344CB8AC3E}">
        <p14:creationId xmlns:p14="http://schemas.microsoft.com/office/powerpoint/2010/main" val="4136339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6801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cap="all" dirty="0"/>
              <a:t>Ethical Decision Guide</a:t>
            </a:r>
            <a:endParaRPr cap="all" dirty="0"/>
          </a:p>
        </p:txBody>
      </p:sp>
      <p:sp>
        <p:nvSpPr>
          <p:cNvPr id="105" name="Google Shape;105;p15"/>
          <p:cNvSpPr txBox="1">
            <a:spLocks noGrp="1"/>
          </p:cNvSpPr>
          <p:nvPr>
            <p:ph type="body" idx="1"/>
          </p:nvPr>
        </p:nvSpPr>
        <p:spPr>
          <a:xfrm>
            <a:off x="729450" y="1328235"/>
            <a:ext cx="7688700" cy="3126534"/>
          </a:xfrm>
          <a:prstGeom prst="rect">
            <a:avLst/>
          </a:prstGeom>
        </p:spPr>
        <p:txBody>
          <a:bodyPr spcFirstLastPara="1" wrap="square" lIns="91425" tIns="91425" rIns="91425" bIns="91425" anchor="t" anchorCtr="0">
            <a:noAutofit/>
          </a:bodyPr>
          <a:lstStyle/>
          <a:p>
            <a:pPr marL="0" lvl="0" indent="0">
              <a:buNone/>
            </a:pPr>
            <a:r>
              <a:rPr lang="en-US" sz="2000" b="1" dirty="0">
                <a:solidFill>
                  <a:srgbClr val="000000"/>
                </a:solidFill>
                <a:latin typeface="Raleway"/>
                <a:ea typeface="Raleway"/>
                <a:cs typeface="Raleway"/>
                <a:sym typeface="Raleway"/>
              </a:rPr>
              <a:t>ASK FIRST, ACT SECOND:</a:t>
            </a:r>
          </a:p>
          <a:p>
            <a:pPr marL="0" lvl="0" indent="0">
              <a:buNone/>
            </a:pPr>
            <a:endParaRPr lang="en-US" sz="2000" b="1" dirty="0">
              <a:solidFill>
                <a:srgbClr val="000000"/>
              </a:solidFill>
              <a:latin typeface="Raleway"/>
              <a:ea typeface="Raleway"/>
              <a:cs typeface="Raleway"/>
              <a:sym typeface="Raleway"/>
            </a:endParaRPr>
          </a:p>
          <a:p>
            <a:pPr marL="342900" lvl="0" indent="-342900">
              <a:spcAft>
                <a:spcPts val="1200"/>
              </a:spcAft>
              <a:buFont typeface="+mj-lt"/>
              <a:buAutoNum type="arabicPeriod"/>
            </a:pPr>
            <a:r>
              <a:rPr lang="en-US" sz="2000" b="1" dirty="0">
                <a:solidFill>
                  <a:srgbClr val="000000"/>
                </a:solidFill>
                <a:latin typeface="Raleway"/>
                <a:ea typeface="Raleway"/>
                <a:cs typeface="Raleway"/>
                <a:sym typeface="Raleway"/>
              </a:rPr>
              <a:t>Is it legal -- does it violate state law or City ordinance?  </a:t>
            </a:r>
            <a:r>
              <a:rPr lang="en-US" sz="2000" i="1" dirty="0">
                <a:solidFill>
                  <a:srgbClr val="000000"/>
                </a:solidFill>
                <a:latin typeface="Raleway"/>
                <a:ea typeface="Raleway"/>
                <a:cs typeface="Raleway"/>
                <a:sym typeface="Raleway"/>
              </a:rPr>
              <a:t>If you’re not sure, consult with the Ethics Office.</a:t>
            </a:r>
          </a:p>
          <a:p>
            <a:pPr marL="342900" lvl="0" indent="-342900">
              <a:buFont typeface="+mj-lt"/>
              <a:buAutoNum type="arabicPeriod"/>
            </a:pPr>
            <a:r>
              <a:rPr lang="en-US" sz="2000" b="1" dirty="0">
                <a:solidFill>
                  <a:srgbClr val="000000"/>
                </a:solidFill>
                <a:latin typeface="Raleway"/>
                <a:ea typeface="Raleway"/>
                <a:cs typeface="Raleway"/>
                <a:sym typeface="Raleway"/>
              </a:rPr>
              <a:t>Even if it’s legal, could the appearance cause problems? </a:t>
            </a:r>
          </a:p>
          <a:p>
            <a:pPr marL="0" lvl="0" indent="0">
              <a:buNone/>
            </a:pPr>
            <a:r>
              <a:rPr lang="en-US" sz="2000" b="1" dirty="0">
                <a:solidFill>
                  <a:srgbClr val="000000"/>
                </a:solidFill>
                <a:latin typeface="Raleway"/>
                <a:ea typeface="Raleway"/>
                <a:cs typeface="Raleway"/>
                <a:sym typeface="Raleway"/>
              </a:rPr>
              <a:t>      </a:t>
            </a:r>
            <a:r>
              <a:rPr lang="en-US" sz="2000" i="1" dirty="0">
                <a:solidFill>
                  <a:srgbClr val="000000"/>
                </a:solidFill>
                <a:latin typeface="Raleway"/>
                <a:ea typeface="Raleway"/>
                <a:cs typeface="Raleway"/>
                <a:sym typeface="Raleway"/>
              </a:rPr>
              <a:t>Is it FAIR?   Does it increase citizen trust in </a:t>
            </a:r>
            <a:r>
              <a:rPr lang="en-US" sz="2000" i="1" dirty="0" smtClean="0">
                <a:solidFill>
                  <a:srgbClr val="000000"/>
                </a:solidFill>
                <a:latin typeface="Raleway"/>
                <a:ea typeface="Raleway"/>
                <a:cs typeface="Raleway"/>
                <a:sym typeface="Raleway"/>
              </a:rPr>
              <a:t>government</a:t>
            </a:r>
            <a:r>
              <a:rPr lang="en-US" sz="2000" i="1" dirty="0">
                <a:solidFill>
                  <a:srgbClr val="000000"/>
                </a:solidFill>
                <a:latin typeface="Raleway"/>
                <a:ea typeface="Raleway"/>
                <a:cs typeface="Raleway"/>
                <a:sym typeface="Raleway"/>
              </a:rPr>
              <a:t>?</a:t>
            </a:r>
            <a:endParaRPr lang="en-US" sz="24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879070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59418"/>
            <a:ext cx="7688700" cy="535200"/>
          </a:xfrm>
        </p:spPr>
        <p:txBody>
          <a:bodyPr/>
          <a:lstStyle/>
          <a:p>
            <a:r>
              <a:rPr lang="en-US" dirty="0" smtClean="0"/>
              <a:t>BONUS QUESTION</a:t>
            </a:r>
            <a:endParaRPr lang="en-US" dirty="0"/>
          </a:p>
        </p:txBody>
      </p:sp>
      <p:sp>
        <p:nvSpPr>
          <p:cNvPr id="3" name="Text Placeholder 2"/>
          <p:cNvSpPr>
            <a:spLocks noGrp="1"/>
          </p:cNvSpPr>
          <p:nvPr>
            <p:ph type="body" idx="1"/>
          </p:nvPr>
        </p:nvSpPr>
        <p:spPr>
          <a:xfrm>
            <a:off x="729450" y="1363287"/>
            <a:ext cx="7688700" cy="2976688"/>
          </a:xfrm>
        </p:spPr>
        <p:txBody>
          <a:bodyPr/>
          <a:lstStyle/>
          <a:p>
            <a:pPr marL="146050" indent="0">
              <a:buNone/>
            </a:pPr>
            <a:r>
              <a:rPr lang="en-US" sz="2000" dirty="0">
                <a:solidFill>
                  <a:schemeClr val="bg2"/>
                </a:solidFill>
              </a:rPr>
              <a:t>On September 1,  a lobbyist gives you 2 tickets to a concert for October 15.  You take the tickets, but on October </a:t>
            </a:r>
            <a:r>
              <a:rPr lang="en-US" sz="2000" dirty="0" smtClean="0">
                <a:solidFill>
                  <a:schemeClr val="bg2"/>
                </a:solidFill>
              </a:rPr>
              <a:t>14, </a:t>
            </a:r>
            <a:r>
              <a:rPr lang="en-US" sz="2000" dirty="0">
                <a:solidFill>
                  <a:schemeClr val="bg2"/>
                </a:solidFill>
              </a:rPr>
              <a:t>there are hurricane warnings and the concert is cancelled.  </a:t>
            </a:r>
          </a:p>
          <a:p>
            <a:pPr marL="146050" indent="0">
              <a:buNone/>
            </a:pPr>
            <a:endParaRPr lang="en-US" sz="2000" dirty="0"/>
          </a:p>
          <a:p>
            <a:pPr marL="146050" indent="0">
              <a:buNone/>
            </a:pPr>
            <a:r>
              <a:rPr lang="en-US" sz="2000" dirty="0">
                <a:solidFill>
                  <a:schemeClr val="bg2"/>
                </a:solidFill>
              </a:rPr>
              <a:t>Is this a </a:t>
            </a:r>
            <a:r>
              <a:rPr lang="en-US" sz="2000" dirty="0" smtClean="0">
                <a:solidFill>
                  <a:schemeClr val="bg2"/>
                </a:solidFill>
              </a:rPr>
              <a:t>gift </a:t>
            </a:r>
            <a:r>
              <a:rPr lang="en-US" sz="2000" dirty="0">
                <a:solidFill>
                  <a:schemeClr val="bg2"/>
                </a:solidFill>
              </a:rPr>
              <a:t>if the concert was cancelled?     </a:t>
            </a:r>
            <a:r>
              <a:rPr lang="en-US" sz="2000" dirty="0">
                <a:solidFill>
                  <a:schemeClr val="accent3"/>
                </a:solidFill>
              </a:rPr>
              <a:t>YES</a:t>
            </a:r>
          </a:p>
          <a:p>
            <a:pPr marL="146050" indent="0">
              <a:buNone/>
            </a:pPr>
            <a:r>
              <a:rPr lang="en-US" sz="2000" dirty="0">
                <a:solidFill>
                  <a:schemeClr val="bg2"/>
                </a:solidFill>
              </a:rPr>
              <a:t>If a </a:t>
            </a:r>
            <a:r>
              <a:rPr lang="en-US" sz="2000" dirty="0" smtClean="0">
                <a:solidFill>
                  <a:schemeClr val="bg2"/>
                </a:solidFill>
              </a:rPr>
              <a:t>gift, </a:t>
            </a:r>
            <a:r>
              <a:rPr lang="en-US" sz="2000" dirty="0">
                <a:solidFill>
                  <a:schemeClr val="bg2"/>
                </a:solidFill>
              </a:rPr>
              <a:t>do you have to report it if the value is </a:t>
            </a:r>
            <a:r>
              <a:rPr lang="en-US" sz="2000" dirty="0">
                <a:solidFill>
                  <a:srgbClr val="FF0000"/>
                </a:solidFill>
              </a:rPr>
              <a:t>over</a:t>
            </a:r>
            <a:r>
              <a:rPr lang="en-US" sz="2000" dirty="0"/>
              <a:t> </a:t>
            </a:r>
            <a:r>
              <a:rPr lang="en-US" sz="2000" dirty="0">
                <a:solidFill>
                  <a:schemeClr val="bg2"/>
                </a:solidFill>
              </a:rPr>
              <a:t>$100?   </a:t>
            </a:r>
            <a:r>
              <a:rPr lang="en-US" sz="2000" dirty="0">
                <a:solidFill>
                  <a:schemeClr val="accent3"/>
                </a:solidFill>
              </a:rPr>
              <a:t>NO!!</a:t>
            </a:r>
          </a:p>
          <a:p>
            <a:pPr marL="146050" indent="0">
              <a:buNone/>
            </a:pPr>
            <a:r>
              <a:rPr lang="en-US" sz="2000" dirty="0">
                <a:solidFill>
                  <a:schemeClr val="bg2"/>
                </a:solidFill>
              </a:rPr>
              <a:t>If a </a:t>
            </a:r>
            <a:r>
              <a:rPr lang="en-US" sz="2000" dirty="0" smtClean="0">
                <a:solidFill>
                  <a:schemeClr val="bg2"/>
                </a:solidFill>
              </a:rPr>
              <a:t>gift, </a:t>
            </a:r>
            <a:r>
              <a:rPr lang="en-US" sz="2000" dirty="0">
                <a:solidFill>
                  <a:schemeClr val="bg2"/>
                </a:solidFill>
              </a:rPr>
              <a:t>do you have to report it if the value is </a:t>
            </a:r>
            <a:r>
              <a:rPr lang="en-US" sz="2000" dirty="0">
                <a:solidFill>
                  <a:srgbClr val="FF0000"/>
                </a:solidFill>
              </a:rPr>
              <a:t>under</a:t>
            </a:r>
            <a:r>
              <a:rPr lang="en-US" sz="2000" dirty="0"/>
              <a:t> </a:t>
            </a:r>
            <a:r>
              <a:rPr lang="en-US" sz="2000" dirty="0">
                <a:solidFill>
                  <a:schemeClr val="bg2"/>
                </a:solidFill>
              </a:rPr>
              <a:t>$100?   </a:t>
            </a:r>
            <a:r>
              <a:rPr lang="en-US" sz="2000" dirty="0">
                <a:solidFill>
                  <a:schemeClr val="accent3"/>
                </a:solidFill>
              </a:rPr>
              <a:t>NO!!</a:t>
            </a:r>
          </a:p>
        </p:txBody>
      </p:sp>
    </p:spTree>
    <p:extLst>
      <p:ext uri="{BB962C8B-B14F-4D97-AF65-F5344CB8AC3E}">
        <p14:creationId xmlns:p14="http://schemas.microsoft.com/office/powerpoint/2010/main" val="2314671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59418"/>
            <a:ext cx="7688700" cy="535200"/>
          </a:xfrm>
        </p:spPr>
        <p:txBody>
          <a:bodyPr/>
          <a:lstStyle/>
          <a:p>
            <a:r>
              <a:rPr lang="en-US" dirty="0"/>
              <a:t>BOTTOM  LINE</a:t>
            </a:r>
          </a:p>
        </p:txBody>
      </p:sp>
      <p:sp>
        <p:nvSpPr>
          <p:cNvPr id="3" name="Text Placeholder 2"/>
          <p:cNvSpPr>
            <a:spLocks noGrp="1"/>
          </p:cNvSpPr>
          <p:nvPr>
            <p:ph type="body" idx="1"/>
          </p:nvPr>
        </p:nvSpPr>
        <p:spPr>
          <a:xfrm>
            <a:off x="729450" y="1407622"/>
            <a:ext cx="7688700" cy="2932353"/>
          </a:xfrm>
        </p:spPr>
        <p:txBody>
          <a:bodyPr/>
          <a:lstStyle/>
          <a:p>
            <a:pPr marL="146050" indent="0">
              <a:buNone/>
            </a:pPr>
            <a:r>
              <a:rPr lang="en-US" sz="2000" dirty="0" smtClean="0">
                <a:solidFill>
                  <a:schemeClr val="bg2"/>
                </a:solidFill>
              </a:rPr>
              <a:t>Everything is a gift</a:t>
            </a:r>
          </a:p>
          <a:p>
            <a:pPr marL="146050" indent="0">
              <a:buNone/>
            </a:pPr>
            <a:endParaRPr lang="en-US" sz="2000" dirty="0" smtClean="0">
              <a:solidFill>
                <a:schemeClr val="bg2"/>
              </a:solidFill>
            </a:endParaRPr>
          </a:p>
          <a:p>
            <a:pPr marL="146050" indent="0">
              <a:buNone/>
            </a:pPr>
            <a:r>
              <a:rPr lang="en-US" sz="2000" dirty="0" smtClean="0">
                <a:solidFill>
                  <a:schemeClr val="bg2"/>
                </a:solidFill>
              </a:rPr>
              <a:t>“But everyone else was there….”</a:t>
            </a:r>
          </a:p>
          <a:p>
            <a:pPr marL="146050" indent="0">
              <a:buNone/>
            </a:pPr>
            <a:endParaRPr lang="en-US" sz="2000" dirty="0" smtClean="0">
              <a:solidFill>
                <a:schemeClr val="bg2"/>
              </a:solidFill>
            </a:endParaRPr>
          </a:p>
          <a:p>
            <a:pPr marL="146050" indent="0">
              <a:buNone/>
            </a:pPr>
            <a:r>
              <a:rPr lang="en-US" sz="2000" dirty="0" smtClean="0">
                <a:solidFill>
                  <a:schemeClr val="bg2"/>
                </a:solidFill>
              </a:rPr>
              <a:t>All should be doing the same thing with an event</a:t>
            </a:r>
          </a:p>
          <a:p>
            <a:pPr marL="146050" indent="0">
              <a:buNone/>
            </a:pPr>
            <a:endParaRPr lang="en-US" sz="2000" dirty="0" smtClean="0"/>
          </a:p>
          <a:p>
            <a:pPr marL="146050" indent="0">
              <a:buNone/>
            </a:pPr>
            <a:r>
              <a:rPr lang="en-US" sz="2000" dirty="0" smtClean="0">
                <a:solidFill>
                  <a:srgbClr val="FF0000"/>
                </a:solidFill>
              </a:rPr>
              <a:t>Ask Ethics  </a:t>
            </a:r>
          </a:p>
          <a:p>
            <a:pPr marL="146050" indent="0">
              <a:buNone/>
            </a:pPr>
            <a:endParaRPr lang="en-US" sz="2000" dirty="0"/>
          </a:p>
        </p:txBody>
      </p:sp>
    </p:spTree>
    <p:extLst>
      <p:ext uri="{BB962C8B-B14F-4D97-AF65-F5344CB8AC3E}">
        <p14:creationId xmlns:p14="http://schemas.microsoft.com/office/powerpoint/2010/main" val="3881157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thought bubbles with “yes, no, maybe” to illustrate the danger area of asking for thing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2191407"/>
            <a:ext cx="5123792"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#2</a:t>
            </a:r>
            <a:br>
              <a:rPr lang="en" dirty="0"/>
            </a:br>
            <a:r>
              <a:rPr lang="en" sz="4800" cap="all" dirty="0"/>
              <a:t>Asking for Things</a:t>
            </a:r>
            <a:endParaRPr sz="4800" cap="all" dirty="0"/>
          </a:p>
        </p:txBody>
      </p:sp>
    </p:spTree>
    <p:extLst>
      <p:ext uri="{BB962C8B-B14F-4D97-AF65-F5344CB8AC3E}">
        <p14:creationId xmlns:p14="http://schemas.microsoft.com/office/powerpoint/2010/main" val="2759900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ASKING FOR THINGS</a:t>
            </a:r>
            <a:endParaRPr lang="en-US"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400" dirty="0" smtClean="0">
                <a:solidFill>
                  <a:srgbClr val="000000"/>
                </a:solidFill>
                <a:latin typeface="Raleway"/>
                <a:ea typeface="Raleway"/>
                <a:cs typeface="Raleway"/>
                <a:sym typeface="Raleway"/>
              </a:rPr>
              <a:t>Danger Area:</a:t>
            </a:r>
          </a:p>
          <a:p>
            <a:pPr marL="0" lvl="0" indent="0">
              <a:buNone/>
            </a:pP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You ASK FOR anything of value from someone for</a:t>
            </a:r>
            <a:br>
              <a:rPr lang="en-US" sz="2400" dirty="0">
                <a:solidFill>
                  <a:srgbClr val="000000"/>
                </a:solidFill>
                <a:latin typeface="Raleway"/>
                <a:ea typeface="Raleway"/>
                <a:cs typeface="Raleway"/>
                <a:sym typeface="Raleway"/>
              </a:rPr>
            </a:br>
            <a:r>
              <a:rPr lang="en-US" sz="2400" dirty="0">
                <a:solidFill>
                  <a:srgbClr val="000000"/>
                </a:solidFill>
                <a:latin typeface="Raleway"/>
                <a:ea typeface="Raleway"/>
                <a:cs typeface="Raleway"/>
                <a:sym typeface="Raleway"/>
              </a:rPr>
              <a:t>you, your family, your business associates or your friends.</a:t>
            </a:r>
          </a:p>
        </p:txBody>
      </p:sp>
      <p:pic>
        <p:nvPicPr>
          <p:cNvPr id="2" name="Picture 1" descr="thought bubbles with “yes, no, maybe” to illustrate the danger area of asking for thing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558" y="3579975"/>
            <a:ext cx="1234440" cy="1234440"/>
          </a:xfrm>
          <a:prstGeom prst="rect">
            <a:avLst/>
          </a:prstGeom>
        </p:spPr>
      </p:pic>
    </p:spTree>
    <p:extLst>
      <p:ext uri="{BB962C8B-B14F-4D97-AF65-F5344CB8AC3E}">
        <p14:creationId xmlns:p14="http://schemas.microsoft.com/office/powerpoint/2010/main" val="39659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31" y="566389"/>
            <a:ext cx="7688700" cy="535200"/>
          </a:xfrm>
        </p:spPr>
        <p:txBody>
          <a:bodyPr/>
          <a:lstStyle/>
          <a:p>
            <a:r>
              <a:rPr lang="en-US" dirty="0" smtClean="0"/>
              <a:t>ASKING FOR THINGS: QUESTION 1</a:t>
            </a:r>
            <a:endParaRPr lang="en-US" dirty="0"/>
          </a:p>
        </p:txBody>
      </p:sp>
      <p:sp>
        <p:nvSpPr>
          <p:cNvPr id="3" name="Text Placeholder 2"/>
          <p:cNvSpPr>
            <a:spLocks noGrp="1"/>
          </p:cNvSpPr>
          <p:nvPr>
            <p:ph type="body" idx="1"/>
          </p:nvPr>
        </p:nvSpPr>
        <p:spPr>
          <a:xfrm>
            <a:off x="786431" y="1418705"/>
            <a:ext cx="7688700" cy="2623206"/>
          </a:xfrm>
        </p:spPr>
        <p:txBody>
          <a:bodyPr>
            <a:noAutofit/>
          </a:bodyPr>
          <a:lstStyle/>
          <a:p>
            <a:pPr marL="146050" indent="0">
              <a:buNone/>
            </a:pPr>
            <a:r>
              <a:rPr lang="en-US" sz="2000" dirty="0">
                <a:solidFill>
                  <a:schemeClr val="bg2"/>
                </a:solidFill>
              </a:rPr>
              <a:t>Your mother calls and begs you to get tickets for the tennis tournament up at Amelia Island—the final day is sold out. You see a lobbyist who is going to the match and represents the owners of the tournament.</a:t>
            </a:r>
          </a:p>
          <a:p>
            <a:endParaRPr lang="en-US" sz="2000" dirty="0">
              <a:solidFill>
                <a:schemeClr val="bg2"/>
              </a:solidFill>
            </a:endParaRPr>
          </a:p>
          <a:p>
            <a:pPr marL="146050" indent="0">
              <a:buNone/>
            </a:pPr>
            <a:r>
              <a:rPr lang="en-US" sz="2000" dirty="0">
                <a:solidFill>
                  <a:schemeClr val="bg2"/>
                </a:solidFill>
              </a:rPr>
              <a:t>Can you ask her to get tickets for you? Of course, you </a:t>
            </a:r>
            <a:r>
              <a:rPr lang="en-US" sz="2000" dirty="0" smtClean="0">
                <a:solidFill>
                  <a:schemeClr val="bg2"/>
                </a:solidFill>
              </a:rPr>
              <a:t>offer to pay </a:t>
            </a:r>
            <a:r>
              <a:rPr lang="en-US" sz="2000" dirty="0">
                <a:solidFill>
                  <a:schemeClr val="bg2"/>
                </a:solidFill>
              </a:rPr>
              <a:t>the face value of the </a:t>
            </a:r>
            <a:r>
              <a:rPr lang="en-US" sz="2000" dirty="0" smtClean="0">
                <a:solidFill>
                  <a:schemeClr val="bg2"/>
                </a:solidFill>
              </a:rPr>
              <a:t>tickets</a:t>
            </a:r>
          </a:p>
          <a:p>
            <a:pPr marL="146050" indent="0">
              <a:buNone/>
            </a:pPr>
            <a:endParaRPr lang="en-US" sz="2000" b="1" dirty="0" smtClean="0">
              <a:solidFill>
                <a:srgbClr val="000000"/>
              </a:solidFill>
              <a:latin typeface="Raleway"/>
              <a:ea typeface="Raleway"/>
              <a:cs typeface="Raleway"/>
            </a:endParaRPr>
          </a:p>
          <a:p>
            <a:pPr marL="146050" indent="0">
              <a:buNone/>
            </a:pPr>
            <a:r>
              <a:rPr lang="en-US" sz="2000" b="1" dirty="0" smtClean="0">
                <a:solidFill>
                  <a:srgbClr val="000000"/>
                </a:solidFill>
                <a:latin typeface="Raleway"/>
                <a:ea typeface="Raleway"/>
                <a:cs typeface="Raleway"/>
              </a:rPr>
              <a:t>ANSWER:________</a:t>
            </a:r>
            <a:endParaRPr lang="en-US" sz="2000" b="1" dirty="0">
              <a:solidFill>
                <a:srgbClr val="000000"/>
              </a:solidFill>
              <a:latin typeface="Raleway"/>
              <a:ea typeface="Raleway"/>
              <a:cs typeface="Raleway"/>
            </a:endParaRPr>
          </a:p>
        </p:txBody>
      </p:sp>
      <p:pic>
        <p:nvPicPr>
          <p:cNvPr id="5" name="Picture 4" descr="thought bubbles with “yes, no, maybe” to illustrate the danger area of asking for thing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558" y="3579975"/>
            <a:ext cx="1234440" cy="1234440"/>
          </a:xfrm>
          <a:prstGeom prst="rect">
            <a:avLst/>
          </a:prstGeom>
        </p:spPr>
      </p:pic>
    </p:spTree>
    <p:extLst>
      <p:ext uri="{BB962C8B-B14F-4D97-AF65-F5344CB8AC3E}">
        <p14:creationId xmlns:p14="http://schemas.microsoft.com/office/powerpoint/2010/main" val="2088814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543775"/>
            <a:ext cx="7688700" cy="535200"/>
          </a:xfrm>
        </p:spPr>
        <p:txBody>
          <a:bodyPr/>
          <a:lstStyle/>
          <a:p>
            <a:r>
              <a:rPr lang="en-US" dirty="0" smtClean="0"/>
              <a:t>ASKING FOR THINGS: QUESTION 2</a:t>
            </a:r>
            <a:endParaRPr lang="en-US" dirty="0"/>
          </a:p>
        </p:txBody>
      </p:sp>
      <p:sp>
        <p:nvSpPr>
          <p:cNvPr id="3" name="Text Placeholder 2"/>
          <p:cNvSpPr>
            <a:spLocks noGrp="1"/>
          </p:cNvSpPr>
          <p:nvPr>
            <p:ph type="body" idx="1"/>
          </p:nvPr>
        </p:nvSpPr>
        <p:spPr>
          <a:xfrm>
            <a:off x="692199" y="1402080"/>
            <a:ext cx="7688700" cy="2830041"/>
          </a:xfrm>
        </p:spPr>
        <p:txBody>
          <a:bodyPr>
            <a:normAutofit fontScale="85000" lnSpcReduction="10000"/>
          </a:bodyPr>
          <a:lstStyle/>
          <a:p>
            <a:pPr marL="146050" indent="0">
              <a:buNone/>
            </a:pPr>
            <a:r>
              <a:rPr lang="en-US" sz="2400" dirty="0">
                <a:solidFill>
                  <a:schemeClr val="bg2"/>
                </a:solidFill>
              </a:rPr>
              <a:t>Your </a:t>
            </a:r>
            <a:r>
              <a:rPr lang="en-US" sz="2400" dirty="0" smtClean="0">
                <a:solidFill>
                  <a:schemeClr val="bg2"/>
                </a:solidFill>
              </a:rPr>
              <a:t>sister </a:t>
            </a:r>
            <a:r>
              <a:rPr lang="en-US" sz="2400" dirty="0">
                <a:solidFill>
                  <a:schemeClr val="bg2"/>
                </a:solidFill>
              </a:rPr>
              <a:t>was arrested for shoplifting. </a:t>
            </a:r>
            <a:r>
              <a:rPr lang="en-US" sz="2400" dirty="0" smtClean="0">
                <a:solidFill>
                  <a:schemeClr val="bg2"/>
                </a:solidFill>
              </a:rPr>
              <a:t>Her </a:t>
            </a:r>
            <a:r>
              <a:rPr lang="en-US" sz="2400" dirty="0">
                <a:solidFill>
                  <a:schemeClr val="bg2"/>
                </a:solidFill>
              </a:rPr>
              <a:t>court appearance is tomorrow. You see a lobbyist </a:t>
            </a:r>
            <a:r>
              <a:rPr lang="en-US" sz="2400" dirty="0" smtClean="0">
                <a:solidFill>
                  <a:schemeClr val="bg2"/>
                </a:solidFill>
              </a:rPr>
              <a:t>in City Hall who </a:t>
            </a:r>
            <a:r>
              <a:rPr lang="en-US" sz="2400" dirty="0">
                <a:solidFill>
                  <a:schemeClr val="bg2"/>
                </a:solidFill>
              </a:rPr>
              <a:t>is also a lawyer.</a:t>
            </a:r>
          </a:p>
          <a:p>
            <a:pPr marL="146050" indent="0">
              <a:buNone/>
            </a:pPr>
            <a:endParaRPr lang="en-US" sz="2400" dirty="0">
              <a:solidFill>
                <a:schemeClr val="bg2"/>
              </a:solidFill>
            </a:endParaRPr>
          </a:p>
          <a:p>
            <a:pPr marL="146050" indent="0">
              <a:buNone/>
            </a:pPr>
            <a:r>
              <a:rPr lang="en-US" sz="2400" dirty="0">
                <a:solidFill>
                  <a:schemeClr val="bg2"/>
                </a:solidFill>
              </a:rPr>
              <a:t>Can you ask him about the </a:t>
            </a:r>
            <a:r>
              <a:rPr lang="en-US" sz="2400" dirty="0" smtClean="0">
                <a:solidFill>
                  <a:schemeClr val="bg2"/>
                </a:solidFill>
              </a:rPr>
              <a:t>judge </a:t>
            </a:r>
            <a:r>
              <a:rPr lang="en-US" sz="2400" dirty="0">
                <a:solidFill>
                  <a:schemeClr val="bg2"/>
                </a:solidFill>
              </a:rPr>
              <a:t>who is hearing the case?</a:t>
            </a:r>
          </a:p>
          <a:p>
            <a:pPr marL="146050" indent="0">
              <a:buNone/>
            </a:pPr>
            <a:endParaRPr lang="en-US" sz="2400" dirty="0">
              <a:solidFill>
                <a:schemeClr val="bg2"/>
              </a:solidFill>
            </a:endParaRPr>
          </a:p>
          <a:p>
            <a:pPr marL="146050" indent="0">
              <a:buNone/>
            </a:pPr>
            <a:r>
              <a:rPr lang="en-US" sz="2400" dirty="0">
                <a:solidFill>
                  <a:schemeClr val="bg2"/>
                </a:solidFill>
              </a:rPr>
              <a:t>Can you go and speak on behalf of your </a:t>
            </a:r>
            <a:r>
              <a:rPr lang="en-US" sz="2400" dirty="0" smtClean="0">
                <a:solidFill>
                  <a:schemeClr val="bg2"/>
                </a:solidFill>
              </a:rPr>
              <a:t>sister </a:t>
            </a:r>
            <a:r>
              <a:rPr lang="en-US" sz="2400" dirty="0">
                <a:solidFill>
                  <a:schemeClr val="bg2"/>
                </a:solidFill>
              </a:rPr>
              <a:t>at sentencing?</a:t>
            </a:r>
          </a:p>
          <a:p>
            <a:pPr marL="146050" indent="0">
              <a:buNone/>
            </a:pPr>
            <a:endParaRPr lang="en-US" sz="1800" dirty="0" smtClean="0"/>
          </a:p>
          <a:p>
            <a:pPr marL="146050" indent="0">
              <a:buNone/>
            </a:pPr>
            <a:r>
              <a:rPr lang="en-US" sz="2800" b="1" dirty="0">
                <a:solidFill>
                  <a:srgbClr val="000000"/>
                </a:solidFill>
                <a:latin typeface="Raleway"/>
                <a:ea typeface="Raleway"/>
                <a:cs typeface="Raleway"/>
              </a:rPr>
              <a:t>ANSWER:________</a:t>
            </a:r>
          </a:p>
          <a:p>
            <a:pPr marL="146050" indent="0">
              <a:buNone/>
            </a:pPr>
            <a:endParaRPr lang="en-US" sz="1800" dirty="0"/>
          </a:p>
        </p:txBody>
      </p:sp>
      <p:pic>
        <p:nvPicPr>
          <p:cNvPr id="5" name="Picture 4" descr="thought bubbles with “yes, no, maybe” to illustrate the danger area of asking for thing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558" y="3579975"/>
            <a:ext cx="1234440" cy="1234440"/>
          </a:xfrm>
          <a:prstGeom prst="rect">
            <a:avLst/>
          </a:prstGeom>
        </p:spPr>
      </p:pic>
    </p:spTree>
    <p:extLst>
      <p:ext uri="{BB962C8B-B14F-4D97-AF65-F5344CB8AC3E}">
        <p14:creationId xmlns:p14="http://schemas.microsoft.com/office/powerpoint/2010/main" val="3356949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person talking at a podium at a conference to illustrate the danger area of “going place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2191407"/>
            <a:ext cx="5123792"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#3</a:t>
            </a:r>
            <a:br>
              <a:rPr lang="en" dirty="0"/>
            </a:br>
            <a:r>
              <a:rPr lang="en" sz="4800" cap="all" dirty="0"/>
              <a:t>Going Places</a:t>
            </a:r>
            <a:endParaRPr sz="4800" cap="all" dirty="0"/>
          </a:p>
        </p:txBody>
      </p:sp>
    </p:spTree>
    <p:extLst>
      <p:ext uri="{BB962C8B-B14F-4D97-AF65-F5344CB8AC3E}">
        <p14:creationId xmlns:p14="http://schemas.microsoft.com/office/powerpoint/2010/main" val="3906685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35925"/>
            <a:ext cx="7688700" cy="535200"/>
          </a:xfrm>
        </p:spPr>
        <p:txBody>
          <a:bodyPr/>
          <a:lstStyle/>
          <a:p>
            <a:r>
              <a:rPr lang="en-US" dirty="0"/>
              <a:t>GOING PLACES</a:t>
            </a:r>
          </a:p>
        </p:txBody>
      </p:sp>
      <p:sp>
        <p:nvSpPr>
          <p:cNvPr id="3" name="Text Placeholder 2"/>
          <p:cNvSpPr>
            <a:spLocks noGrp="1"/>
          </p:cNvSpPr>
          <p:nvPr>
            <p:ph type="body" idx="1"/>
          </p:nvPr>
        </p:nvSpPr>
        <p:spPr>
          <a:xfrm>
            <a:off x="729450" y="1418705"/>
            <a:ext cx="7688700" cy="2921270"/>
          </a:xfrm>
        </p:spPr>
        <p:txBody>
          <a:bodyPr/>
          <a:lstStyle/>
          <a:p>
            <a:pPr marL="146050" indent="0">
              <a:buNone/>
            </a:pPr>
            <a:r>
              <a:rPr lang="en-US" sz="2000" dirty="0" smtClean="0">
                <a:solidFill>
                  <a:schemeClr val="bg2"/>
                </a:solidFill>
              </a:rPr>
              <a:t>Two Options:</a:t>
            </a:r>
          </a:p>
          <a:p>
            <a:pPr marL="488950" indent="-342900">
              <a:buAutoNum type="arabicPeriod"/>
            </a:pPr>
            <a:r>
              <a:rPr lang="en-US" sz="2000" dirty="0" smtClean="0">
                <a:solidFill>
                  <a:schemeClr val="bg2"/>
                </a:solidFill>
              </a:rPr>
              <a:t>The  City Council (or City) pays for </a:t>
            </a:r>
            <a:r>
              <a:rPr lang="en-US" sz="2000" dirty="0">
                <a:solidFill>
                  <a:schemeClr val="bg2"/>
                </a:solidFill>
              </a:rPr>
              <a:t>y</a:t>
            </a:r>
            <a:r>
              <a:rPr lang="en-US" sz="2000" dirty="0" smtClean="0">
                <a:solidFill>
                  <a:schemeClr val="bg2"/>
                </a:solidFill>
              </a:rPr>
              <a:t>ou to go as an official expense.</a:t>
            </a:r>
          </a:p>
          <a:p>
            <a:pPr marL="488950" indent="-342900">
              <a:buAutoNum type="arabicPeriod"/>
            </a:pPr>
            <a:endParaRPr lang="en-US" sz="2000" dirty="0" smtClean="0">
              <a:solidFill>
                <a:schemeClr val="bg2"/>
              </a:solidFill>
            </a:endParaRPr>
          </a:p>
          <a:p>
            <a:pPr marL="488950" indent="-342900">
              <a:buAutoNum type="arabicPeriod"/>
            </a:pPr>
            <a:r>
              <a:rPr lang="en-US" sz="2000" dirty="0" smtClean="0">
                <a:solidFill>
                  <a:schemeClr val="bg2"/>
                </a:solidFill>
              </a:rPr>
              <a:t>You write up the details and email to Ethics; Ethics and OGC have to approve of this type of travel.</a:t>
            </a:r>
            <a:endParaRPr lang="en-US" sz="2000" dirty="0">
              <a:solidFill>
                <a:schemeClr val="bg2"/>
              </a:solidFill>
            </a:endParaRPr>
          </a:p>
        </p:txBody>
      </p:sp>
      <p:pic>
        <p:nvPicPr>
          <p:cNvPr id="4" name="Picture 3" descr="person talking at a podium at a conference to illustrate the danger area of “going places”.&#10;">
            <a:extLst>
              <a:ext uri="{FF2B5EF4-FFF2-40B4-BE49-F238E27FC236}">
                <a16:creationId xmlns="" xmlns:a16="http://schemas.microsoft.com/office/drawing/2014/main" id="{21FF6DAF-D345-194F-BE30-8F772EB98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431" y="3675686"/>
            <a:ext cx="1234440" cy="1234440"/>
          </a:xfrm>
          <a:prstGeom prst="rect">
            <a:avLst/>
          </a:prstGeom>
        </p:spPr>
      </p:pic>
    </p:spTree>
    <p:extLst>
      <p:ext uri="{BB962C8B-B14F-4D97-AF65-F5344CB8AC3E}">
        <p14:creationId xmlns:p14="http://schemas.microsoft.com/office/powerpoint/2010/main" val="3416740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smtClean="0"/>
              <a:t>GOING PLACES: QUESTION 1</a:t>
            </a:r>
            <a:endParaRPr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000" dirty="0">
                <a:solidFill>
                  <a:schemeClr val="bg2"/>
                </a:solidFill>
                <a:latin typeface="Raleway"/>
                <a:ea typeface="Raleway"/>
                <a:cs typeface="Raleway"/>
                <a:sym typeface="Raleway"/>
              </a:rPr>
              <a:t>The Bill Gates Foundation has chosen you to attend an all expense paid trip to Seattle for a conference on the environment.</a:t>
            </a:r>
          </a:p>
          <a:p>
            <a:pPr marL="0" lvl="0" indent="0">
              <a:buNone/>
            </a:pPr>
            <a:endParaRPr lang="en-US" sz="2000" dirty="0">
              <a:solidFill>
                <a:schemeClr val="bg2"/>
              </a:solidFill>
              <a:latin typeface="Raleway"/>
              <a:ea typeface="Raleway"/>
              <a:cs typeface="Raleway"/>
              <a:sym typeface="Raleway"/>
            </a:endParaRPr>
          </a:p>
          <a:p>
            <a:pPr marL="0" lvl="0" indent="0">
              <a:buNone/>
            </a:pPr>
            <a:r>
              <a:rPr lang="en-US" sz="2000" dirty="0">
                <a:solidFill>
                  <a:schemeClr val="bg2"/>
                </a:solidFill>
                <a:latin typeface="Raleway"/>
                <a:ea typeface="Raleway"/>
                <a:cs typeface="Raleway"/>
                <a:sym typeface="Raleway"/>
              </a:rPr>
              <a:t>Is it a </a:t>
            </a:r>
            <a:r>
              <a:rPr lang="en-US" sz="2000" dirty="0" smtClean="0">
                <a:solidFill>
                  <a:schemeClr val="bg2"/>
                </a:solidFill>
                <a:latin typeface="Raleway"/>
                <a:ea typeface="Raleway"/>
                <a:cs typeface="Raleway"/>
                <a:sym typeface="Raleway"/>
              </a:rPr>
              <a:t>gift?</a:t>
            </a:r>
            <a:endParaRPr lang="en-US" sz="2000" dirty="0">
              <a:solidFill>
                <a:schemeClr val="bg2"/>
              </a:solidFill>
              <a:latin typeface="Raleway"/>
              <a:ea typeface="Raleway"/>
              <a:cs typeface="Raleway"/>
              <a:sym typeface="Raleway"/>
            </a:endParaRPr>
          </a:p>
          <a:p>
            <a:pPr marL="0" lvl="0" indent="0">
              <a:buNone/>
            </a:pPr>
            <a:r>
              <a:rPr lang="en-US" sz="2000" dirty="0">
                <a:solidFill>
                  <a:schemeClr val="bg2"/>
                </a:solidFill>
                <a:latin typeface="Raleway"/>
                <a:ea typeface="Raleway"/>
                <a:cs typeface="Raleway"/>
                <a:sym typeface="Raleway"/>
              </a:rPr>
              <a:t>Can you go?</a:t>
            </a:r>
          </a:p>
          <a:p>
            <a:pPr marL="0" lvl="0" indent="0">
              <a:spcAft>
                <a:spcPts val="1800"/>
              </a:spcAft>
              <a:buNone/>
            </a:pPr>
            <a:r>
              <a:rPr lang="en-US" sz="2000" dirty="0">
                <a:solidFill>
                  <a:schemeClr val="bg2"/>
                </a:solidFill>
                <a:latin typeface="Raleway"/>
                <a:ea typeface="Raleway"/>
                <a:cs typeface="Raleway"/>
                <a:sym typeface="Raleway"/>
              </a:rPr>
              <a:t>How </a:t>
            </a:r>
            <a:r>
              <a:rPr lang="en-US" sz="2000" dirty="0" smtClean="0">
                <a:solidFill>
                  <a:schemeClr val="bg2"/>
                </a:solidFill>
                <a:latin typeface="Raleway"/>
                <a:ea typeface="Raleway"/>
                <a:cs typeface="Raleway"/>
                <a:sym typeface="Raleway"/>
              </a:rPr>
              <a:t>would </a:t>
            </a:r>
            <a:r>
              <a:rPr lang="en-US" sz="2000" dirty="0">
                <a:solidFill>
                  <a:schemeClr val="bg2"/>
                </a:solidFill>
                <a:latin typeface="Raleway"/>
                <a:ea typeface="Raleway"/>
                <a:cs typeface="Raleway"/>
                <a:sym typeface="Raleway"/>
              </a:rPr>
              <a:t>you handle </a:t>
            </a:r>
            <a:r>
              <a:rPr lang="en-US" sz="2000" dirty="0" smtClean="0">
                <a:solidFill>
                  <a:schemeClr val="bg2"/>
                </a:solidFill>
                <a:latin typeface="Raleway"/>
                <a:ea typeface="Raleway"/>
                <a:cs typeface="Raleway"/>
                <a:sym typeface="Raleway"/>
              </a:rPr>
              <a:t>it?</a:t>
            </a:r>
          </a:p>
          <a:p>
            <a:pPr marL="0" lvl="0" indent="0">
              <a:buNone/>
            </a:pPr>
            <a:r>
              <a:rPr lang="en-US" sz="2000" b="1" dirty="0" smtClean="0">
                <a:solidFill>
                  <a:srgbClr val="000000"/>
                </a:solidFill>
                <a:latin typeface="Raleway"/>
                <a:ea typeface="Raleway"/>
                <a:cs typeface="Raleway"/>
              </a:rPr>
              <a:t>ANSWER</a:t>
            </a:r>
            <a:r>
              <a:rPr lang="en-US" sz="2000" b="1" dirty="0">
                <a:solidFill>
                  <a:srgbClr val="000000"/>
                </a:solidFill>
                <a:latin typeface="Raleway"/>
                <a:ea typeface="Raleway"/>
                <a:cs typeface="Raleway"/>
              </a:rPr>
              <a:t>:________</a:t>
            </a:r>
          </a:p>
        </p:txBody>
      </p:sp>
      <p:pic>
        <p:nvPicPr>
          <p:cNvPr id="5" name="Picture 4" descr="person talking at a podium at a conference to illustrate the danger area of “going places”.&#10;">
            <a:extLst>
              <a:ext uri="{FF2B5EF4-FFF2-40B4-BE49-F238E27FC236}">
                <a16:creationId xmlns="" xmlns:a16="http://schemas.microsoft.com/office/drawing/2014/main" id="{A182A1AB-C4A4-6641-A4B7-7AA5E3E55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431" y="3675686"/>
            <a:ext cx="1234440" cy="1234440"/>
          </a:xfrm>
          <a:prstGeom prst="rect">
            <a:avLst/>
          </a:prstGeom>
        </p:spPr>
      </p:pic>
    </p:spTree>
    <p:extLst>
      <p:ext uri="{BB962C8B-B14F-4D97-AF65-F5344CB8AC3E}">
        <p14:creationId xmlns:p14="http://schemas.microsoft.com/office/powerpoint/2010/main" val="250224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person checking off a form to illustrate the danger area of not filing discosure form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2191407"/>
            <a:ext cx="5123792"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#4</a:t>
            </a:r>
            <a:br>
              <a:rPr lang="en" dirty="0"/>
            </a:br>
            <a:r>
              <a:rPr lang="en" sz="4800" cap="all" dirty="0"/>
              <a:t>Not Filing Disclosures</a:t>
            </a:r>
            <a:endParaRPr sz="4800" cap="all" dirty="0"/>
          </a:p>
        </p:txBody>
      </p:sp>
    </p:spTree>
    <p:extLst>
      <p:ext uri="{BB962C8B-B14F-4D97-AF65-F5344CB8AC3E}">
        <p14:creationId xmlns:p14="http://schemas.microsoft.com/office/powerpoint/2010/main" val="2356807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Two thought bubbles, one with a question mark, one with the word “answer” to illustrate the question, “is there always a clear answer”?&#10;"/>
          <p:cNvPicPr>
            <a:picLocks noChangeAspect="1"/>
          </p:cNvPicPr>
          <p:nvPr/>
        </p:nvPicPr>
        <p:blipFill>
          <a:blip r:embed="rId3"/>
          <a:srcRect/>
          <a:stretch/>
        </p:blipFill>
        <p:spPr>
          <a:xfrm>
            <a:off x="832068" y="705553"/>
            <a:ext cx="3657600" cy="3657600"/>
          </a:xfrm>
          <a:prstGeom prst="rect">
            <a:avLst/>
          </a:prstGeom>
        </p:spPr>
      </p:pic>
      <p:sp>
        <p:nvSpPr>
          <p:cNvPr id="104" name="Google Shape;104;p15"/>
          <p:cNvSpPr txBox="1">
            <a:spLocks noGrp="1"/>
          </p:cNvSpPr>
          <p:nvPr>
            <p:ph type="title"/>
          </p:nvPr>
        </p:nvSpPr>
        <p:spPr>
          <a:xfrm>
            <a:off x="4732712" y="2191407"/>
            <a:ext cx="4222101"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Is there always a </a:t>
            </a:r>
            <a:br>
              <a:rPr lang="en" dirty="0"/>
            </a:br>
            <a:r>
              <a:rPr lang="en" dirty="0"/>
              <a:t>clear </a:t>
            </a:r>
            <a:r>
              <a:rPr lang="en" dirty="0" err="1"/>
              <a:t>ans</a:t>
            </a:r>
            <a:r>
              <a:rPr lang="en-US" dirty="0"/>
              <a:t>we</a:t>
            </a:r>
            <a:r>
              <a:rPr lang="en" dirty="0"/>
              <a:t>r?</a:t>
            </a:r>
            <a:endParaRPr sz="4800" dirty="0"/>
          </a:p>
        </p:txBody>
      </p:sp>
    </p:spTree>
    <p:extLst>
      <p:ext uri="{BB962C8B-B14F-4D97-AF65-F5344CB8AC3E}">
        <p14:creationId xmlns:p14="http://schemas.microsoft.com/office/powerpoint/2010/main" val="401630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254726"/>
            <a:ext cx="7688700" cy="862062"/>
          </a:xfrm>
        </p:spPr>
        <p:txBody>
          <a:bodyPr/>
          <a:lstStyle/>
          <a:p>
            <a:r>
              <a:rPr lang="en-US" dirty="0" smtClean="0"/>
              <a:t>IT’S NOT A SIN TO FILE A FORM 9 GIFT DISCLOSURE!</a:t>
            </a:r>
            <a:endParaRPr lang="en-US" dirty="0"/>
          </a:p>
        </p:txBody>
      </p:sp>
      <p:sp>
        <p:nvSpPr>
          <p:cNvPr id="3" name="Text Placeholder 2"/>
          <p:cNvSpPr>
            <a:spLocks noGrp="1"/>
          </p:cNvSpPr>
          <p:nvPr>
            <p:ph type="body" idx="1"/>
          </p:nvPr>
        </p:nvSpPr>
        <p:spPr>
          <a:xfrm>
            <a:off x="727650" y="1441200"/>
            <a:ext cx="7688700" cy="2261100"/>
          </a:xfrm>
        </p:spPr>
        <p:txBody>
          <a:bodyPr/>
          <a:lstStyle/>
          <a:p>
            <a:pPr marL="146050" indent="0">
              <a:buNone/>
            </a:pPr>
            <a:r>
              <a:rPr lang="en-US" sz="2400" dirty="0">
                <a:solidFill>
                  <a:schemeClr val="bg2"/>
                </a:solidFill>
              </a:rPr>
              <a:t>Navy Submarine Trip</a:t>
            </a:r>
          </a:p>
          <a:p>
            <a:pPr marL="146050" indent="0">
              <a:buNone/>
            </a:pPr>
            <a:endParaRPr lang="en-US" dirty="0"/>
          </a:p>
          <a:p>
            <a:pPr marL="146050" indent="0">
              <a:buNone/>
            </a:pPr>
            <a:endParaRPr lang="en-US" dirty="0"/>
          </a:p>
        </p:txBody>
      </p:sp>
      <p:pic>
        <p:nvPicPr>
          <p:cNvPr id="4" name="Picture 3" descr="a navy submarine moving through water to illustrate the kinds of gifts Councilmembers should not be afraid to accept and disclose.&#10;"/>
          <p:cNvPicPr>
            <a:picLocks noChangeAspect="1"/>
          </p:cNvPicPr>
          <p:nvPr/>
        </p:nvPicPr>
        <p:blipFill>
          <a:blip r:embed="rId3"/>
          <a:stretch>
            <a:fillRect/>
          </a:stretch>
        </p:blipFill>
        <p:spPr>
          <a:xfrm>
            <a:off x="4028311" y="2162266"/>
            <a:ext cx="4086024" cy="2043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4381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9626"/>
            <a:ext cx="3657600" cy="3649453"/>
          </a:xfrm>
          <a:prstGeom prst="rect">
            <a:avLst/>
          </a:prstGeom>
        </p:spPr>
      </p:pic>
      <p:sp>
        <p:nvSpPr>
          <p:cNvPr id="104" name="Google Shape;104;p15"/>
          <p:cNvSpPr txBox="1">
            <a:spLocks noGrp="1"/>
          </p:cNvSpPr>
          <p:nvPr>
            <p:ph type="title"/>
          </p:nvPr>
        </p:nvSpPr>
        <p:spPr>
          <a:xfrm>
            <a:off x="4522572" y="2033513"/>
            <a:ext cx="4494329" cy="2046748"/>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#5</a:t>
            </a:r>
            <a:br>
              <a:rPr lang="en" dirty="0"/>
            </a:br>
            <a:r>
              <a:rPr lang="en" sz="4800" dirty="0"/>
              <a:t>CONFLICTS </a:t>
            </a:r>
            <a:br>
              <a:rPr lang="en" sz="4800" dirty="0"/>
            </a:br>
            <a:r>
              <a:rPr lang="en" sz="4800" dirty="0"/>
              <a:t>OF INTEREST</a:t>
            </a:r>
            <a:endParaRPr sz="4800" dirty="0"/>
          </a:p>
        </p:txBody>
      </p:sp>
    </p:spTree>
    <p:extLst>
      <p:ext uri="{BB962C8B-B14F-4D97-AF65-F5344CB8AC3E}">
        <p14:creationId xmlns:p14="http://schemas.microsoft.com/office/powerpoint/2010/main" val="2529376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254726"/>
            <a:ext cx="7688700" cy="862062"/>
          </a:xfrm>
        </p:spPr>
        <p:txBody>
          <a:bodyPr/>
          <a:lstStyle/>
          <a:p>
            <a:r>
              <a:rPr lang="en-US" dirty="0" smtClean="0"/>
              <a:t>CONFLICTS OF INTEREST</a:t>
            </a:r>
            <a:endParaRPr lang="en-US" dirty="0"/>
          </a:p>
        </p:txBody>
      </p:sp>
      <p:sp>
        <p:nvSpPr>
          <p:cNvPr id="3" name="Text Placeholder 2"/>
          <p:cNvSpPr>
            <a:spLocks noGrp="1"/>
          </p:cNvSpPr>
          <p:nvPr>
            <p:ph type="body" idx="1"/>
          </p:nvPr>
        </p:nvSpPr>
        <p:spPr>
          <a:xfrm>
            <a:off x="727650" y="1379764"/>
            <a:ext cx="7688700" cy="2322536"/>
          </a:xfrm>
        </p:spPr>
        <p:txBody>
          <a:bodyPr/>
          <a:lstStyle/>
          <a:p>
            <a:pPr marL="146050" indent="0">
              <a:buNone/>
            </a:pPr>
            <a:r>
              <a:rPr lang="en-US" sz="2400" dirty="0" smtClean="0">
                <a:solidFill>
                  <a:schemeClr val="bg2"/>
                </a:solidFill>
              </a:rPr>
              <a:t>Overlap between governmenta</a:t>
            </a:r>
            <a:r>
              <a:rPr lang="en-US" sz="2400" dirty="0">
                <a:solidFill>
                  <a:schemeClr val="bg2"/>
                </a:solidFill>
              </a:rPr>
              <a:t>l</a:t>
            </a:r>
            <a:r>
              <a:rPr lang="en-US" sz="2400" dirty="0" smtClean="0">
                <a:solidFill>
                  <a:schemeClr val="bg2"/>
                </a:solidFill>
              </a:rPr>
              <a:t> duties and personal interests that may tempt City official or employee to put personal interests ahead of government responsibilities </a:t>
            </a:r>
            <a:endParaRPr lang="en-US" sz="2400" dirty="0">
              <a:solidFill>
                <a:schemeClr val="bg2"/>
              </a:solidFill>
            </a:endParaRPr>
          </a:p>
          <a:p>
            <a:pPr marL="146050" indent="0">
              <a:buNone/>
            </a:pPr>
            <a:endParaRPr lang="en-US" sz="2800" dirty="0">
              <a:solidFill>
                <a:schemeClr val="bg2"/>
              </a:solidFill>
            </a:endParaRPr>
          </a:p>
        </p:txBody>
      </p:sp>
    </p:spTree>
    <p:extLst>
      <p:ext uri="{BB962C8B-B14F-4D97-AF65-F5344CB8AC3E}">
        <p14:creationId xmlns:p14="http://schemas.microsoft.com/office/powerpoint/2010/main" val="2189219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254726"/>
            <a:ext cx="7688700" cy="862062"/>
          </a:xfrm>
        </p:spPr>
        <p:txBody>
          <a:bodyPr/>
          <a:lstStyle/>
          <a:p>
            <a:r>
              <a:rPr lang="en-US" dirty="0" smtClean="0"/>
              <a:t>CONFLICTS OF INTEREST</a:t>
            </a:r>
            <a:endParaRPr lang="en-US" dirty="0"/>
          </a:p>
        </p:txBody>
      </p:sp>
      <p:grpSp>
        <p:nvGrpSpPr>
          <p:cNvPr id="5" name="Group 4" descr="three red circles, one labeled Government office, one labeled family and friends, one labeled business associations, overlap to demonstrate the danger area conflicts of interest.&#10;"/>
          <p:cNvGrpSpPr/>
          <p:nvPr/>
        </p:nvGrpSpPr>
        <p:grpSpPr>
          <a:xfrm>
            <a:off x="1472710" y="804483"/>
            <a:ext cx="6057900" cy="3879680"/>
            <a:chOff x="1428750" y="400051"/>
            <a:chExt cx="6057900" cy="387968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400051"/>
              <a:ext cx="4014788" cy="362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1428750" y="2571751"/>
              <a:ext cx="1143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FontTx/>
                <a:buNone/>
              </a:pPr>
              <a:r>
                <a:rPr lang="en-US" altLang="en-US" sz="1350" kern="1200">
                  <a:solidFill>
                    <a:srgbClr val="000000"/>
                  </a:solidFill>
                  <a:ea typeface="+mn-ea"/>
                </a:rPr>
                <a:t>Government</a:t>
              </a:r>
            </a:p>
            <a:p>
              <a:pPr eaLnBrk="1" fontAlgn="base" hangingPunct="1">
                <a:spcBef>
                  <a:spcPct val="0"/>
                </a:spcBef>
                <a:spcAft>
                  <a:spcPct val="0"/>
                </a:spcAft>
                <a:buClrTx/>
                <a:buFontTx/>
                <a:buNone/>
              </a:pPr>
              <a:r>
                <a:rPr lang="en-US" altLang="en-US" sz="1350" kern="1200">
                  <a:solidFill>
                    <a:srgbClr val="000000"/>
                  </a:solidFill>
                  <a:ea typeface="+mn-ea"/>
                </a:rPr>
                <a:t> Office</a:t>
              </a:r>
            </a:p>
          </p:txBody>
        </p:sp>
        <p:sp>
          <p:nvSpPr>
            <p:cNvPr id="8" name="TextBox 5"/>
            <p:cNvSpPr txBox="1">
              <a:spLocks noChangeArrowheads="1"/>
            </p:cNvSpPr>
            <p:nvPr/>
          </p:nvSpPr>
          <p:spPr bwMode="auto">
            <a:xfrm>
              <a:off x="5486400" y="914400"/>
              <a:ext cx="1371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FontTx/>
                <a:buNone/>
              </a:pPr>
              <a:r>
                <a:rPr lang="en-US" altLang="en-US" sz="1350" kern="1200">
                  <a:solidFill>
                    <a:srgbClr val="000000"/>
                  </a:solidFill>
                  <a:ea typeface="+mn-ea"/>
                </a:rPr>
                <a:t>Family and Friends</a:t>
              </a:r>
            </a:p>
          </p:txBody>
        </p:sp>
        <p:sp>
          <p:nvSpPr>
            <p:cNvPr id="9" name="TextBox 6"/>
            <p:cNvSpPr txBox="1">
              <a:spLocks noChangeArrowheads="1"/>
            </p:cNvSpPr>
            <p:nvPr/>
          </p:nvSpPr>
          <p:spPr bwMode="auto">
            <a:xfrm>
              <a:off x="5829300" y="3771900"/>
              <a:ext cx="1657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FontTx/>
                <a:buNone/>
              </a:pPr>
              <a:r>
                <a:rPr lang="en-US" altLang="en-US" sz="1350" kern="1200">
                  <a:solidFill>
                    <a:srgbClr val="000000"/>
                  </a:solidFill>
                  <a:ea typeface="+mn-ea"/>
                </a:rPr>
                <a:t>Business Associations</a:t>
              </a:r>
            </a:p>
          </p:txBody>
        </p:sp>
      </p:grpSp>
    </p:spTree>
    <p:extLst>
      <p:ext uri="{BB962C8B-B14F-4D97-AF65-F5344CB8AC3E}">
        <p14:creationId xmlns:p14="http://schemas.microsoft.com/office/powerpoint/2010/main" val="2933985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62" y="645913"/>
            <a:ext cx="7688400" cy="535200"/>
          </a:xfrm>
        </p:spPr>
        <p:txBody>
          <a:bodyPr/>
          <a:lstStyle/>
          <a:p>
            <a:r>
              <a:rPr lang="en-US" dirty="0" smtClean="0"/>
              <a:t>CONFLICTS OF INTEREST IN JACKSONVILLE</a:t>
            </a:r>
            <a:endParaRPr lang="en-US" dirty="0"/>
          </a:p>
        </p:txBody>
      </p:sp>
      <p:sp>
        <p:nvSpPr>
          <p:cNvPr id="5" name="Text Placeholder 4"/>
          <p:cNvSpPr>
            <a:spLocks noGrp="1"/>
          </p:cNvSpPr>
          <p:nvPr>
            <p:ph type="body" idx="2"/>
          </p:nvPr>
        </p:nvSpPr>
        <p:spPr>
          <a:xfrm>
            <a:off x="4684574" y="1696970"/>
            <a:ext cx="3774300" cy="3064625"/>
          </a:xfrm>
        </p:spPr>
        <p:txBody>
          <a:bodyPr/>
          <a:lstStyle/>
          <a:p>
            <a:pPr marL="146050" indent="0">
              <a:buNone/>
            </a:pPr>
            <a:r>
              <a:rPr lang="en-US" altLang="en-US" sz="2800" dirty="0">
                <a:solidFill>
                  <a:srgbClr val="FF0000"/>
                </a:solidFill>
              </a:rPr>
              <a:t>You </a:t>
            </a:r>
            <a:r>
              <a:rPr lang="en-US" altLang="en-US" sz="2800" dirty="0" smtClean="0">
                <a:solidFill>
                  <a:srgbClr val="FF0000"/>
                </a:solidFill>
              </a:rPr>
              <a:t>likely will have </a:t>
            </a:r>
            <a:r>
              <a:rPr lang="en-US" altLang="en-US" sz="2800" dirty="0">
                <a:solidFill>
                  <a:srgbClr val="FF0000"/>
                </a:solidFill>
              </a:rPr>
              <a:t>conflicts</a:t>
            </a:r>
          </a:p>
          <a:p>
            <a:pPr marL="146050" indent="0">
              <a:buNone/>
            </a:pPr>
            <a:r>
              <a:rPr lang="en-US" altLang="en-US" sz="2800" dirty="0">
                <a:solidFill>
                  <a:schemeClr val="bg2"/>
                </a:solidFill>
              </a:rPr>
              <a:t>It is how you deal with them that is important</a:t>
            </a:r>
          </a:p>
          <a:p>
            <a:endParaRPr lang="en-US" dirty="0"/>
          </a:p>
        </p:txBody>
      </p:sp>
      <p:pic>
        <p:nvPicPr>
          <p:cNvPr id="2050" name="Picture 2" descr="small historical town labeled “Cowford” is seen under a Florida Highway sign with a X marking Jacksonville. This is to illustrate the small-town nature of Jacksonville that contributes to the certainty of overlap between personal and public life for local elected official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14" y="1177387"/>
            <a:ext cx="3998484" cy="317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0580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538842"/>
            <a:ext cx="7688700" cy="577945"/>
          </a:xfrm>
        </p:spPr>
        <p:txBody>
          <a:bodyPr/>
          <a:lstStyle/>
          <a:p>
            <a:r>
              <a:rPr lang="en-US" dirty="0"/>
              <a:t>LITTLE CONFLICTS vs. BIG CONFLICTS</a:t>
            </a:r>
          </a:p>
        </p:txBody>
      </p:sp>
      <p:sp>
        <p:nvSpPr>
          <p:cNvPr id="3" name="Text Placeholder 2"/>
          <p:cNvSpPr>
            <a:spLocks noGrp="1"/>
          </p:cNvSpPr>
          <p:nvPr>
            <p:ph type="body" idx="1"/>
          </p:nvPr>
        </p:nvSpPr>
        <p:spPr>
          <a:xfrm>
            <a:off x="727650" y="1441200"/>
            <a:ext cx="7688700" cy="2261100"/>
          </a:xfrm>
        </p:spPr>
        <p:txBody>
          <a:bodyPr/>
          <a:lstStyle/>
          <a:p>
            <a:pPr marL="146050" indent="0">
              <a:buNone/>
            </a:pPr>
            <a:r>
              <a:rPr lang="en-US" sz="2800" dirty="0" smtClean="0">
                <a:solidFill>
                  <a:schemeClr val="bg2"/>
                </a:solidFill>
              </a:rPr>
              <a:t>Little Conflicts:  You can abstain from voting 	</a:t>
            </a:r>
          </a:p>
          <a:p>
            <a:pPr marL="146050" indent="0">
              <a:buNone/>
            </a:pPr>
            <a:endParaRPr lang="en-US" sz="2800" dirty="0">
              <a:solidFill>
                <a:schemeClr val="bg2"/>
              </a:solidFill>
            </a:endParaRPr>
          </a:p>
          <a:p>
            <a:pPr marL="146050" indent="0">
              <a:buNone/>
            </a:pPr>
            <a:r>
              <a:rPr lang="en-US" sz="2800" dirty="0">
                <a:solidFill>
                  <a:schemeClr val="bg2"/>
                </a:solidFill>
              </a:rPr>
              <a:t>Big Conflicts:  </a:t>
            </a:r>
            <a:r>
              <a:rPr lang="en-US" sz="2800" dirty="0" smtClean="0">
                <a:solidFill>
                  <a:schemeClr val="bg2"/>
                </a:solidFill>
              </a:rPr>
              <a:t>You either have to end private interest or cannot serve on Council</a:t>
            </a:r>
          </a:p>
          <a:p>
            <a:pPr marL="146050" indent="0">
              <a:buNone/>
            </a:pPr>
            <a:endParaRPr lang="en-US" sz="2800" dirty="0">
              <a:solidFill>
                <a:schemeClr val="bg2"/>
              </a:solidFill>
            </a:endParaRPr>
          </a:p>
          <a:p>
            <a:pPr marL="146050" indent="0">
              <a:buNone/>
            </a:pPr>
            <a:endParaRPr lang="en-US" sz="2800" b="1" dirty="0"/>
          </a:p>
          <a:p>
            <a:pPr marL="146050" indent="0">
              <a:buNone/>
            </a:pPr>
            <a:endParaRPr lang="en-US" sz="2800" dirty="0">
              <a:solidFill>
                <a:schemeClr val="bg2"/>
              </a:solidFill>
            </a:endParaRPr>
          </a:p>
        </p:txBody>
      </p:sp>
    </p:spTree>
    <p:extLst>
      <p:ext uri="{BB962C8B-B14F-4D97-AF65-F5344CB8AC3E}">
        <p14:creationId xmlns:p14="http://schemas.microsoft.com/office/powerpoint/2010/main" val="106278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5358967"/>
              </p:ext>
            </p:extLst>
          </p:nvPr>
        </p:nvGraphicFramePr>
        <p:xfrm>
          <a:off x="2524948" y="1232818"/>
          <a:ext cx="6096000" cy="366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dirty="0" smtClean="0">
                <a:solidFill>
                  <a:schemeClr val="dk2"/>
                </a:solidFill>
                <a:latin typeface="Raleway"/>
                <a:ea typeface="Raleway"/>
                <a:cs typeface="Raleway"/>
                <a:sym typeface="Raleway"/>
              </a:rPr>
              <a:t>CONFLICTS</a:t>
            </a:r>
            <a:r>
              <a:rPr lang="en-US" sz="2600" b="1" dirty="0" smtClean="0">
                <a:solidFill>
                  <a:schemeClr val="dk2"/>
                </a:solidFill>
                <a:latin typeface="Raleway"/>
                <a:ea typeface="Raleway"/>
                <a:cs typeface="Raleway"/>
              </a:rPr>
              <a:t> </a:t>
            </a:r>
            <a:r>
              <a:rPr lang="en-US" sz="2600" b="1" dirty="0">
                <a:solidFill>
                  <a:schemeClr val="dk2"/>
                </a:solidFill>
                <a:latin typeface="Raleway"/>
                <a:ea typeface="Raleway"/>
                <a:cs typeface="Raleway"/>
              </a:rPr>
              <a:t>OF INTEREST    </a:t>
            </a:r>
          </a:p>
        </p:txBody>
      </p:sp>
      <p:sp>
        <p:nvSpPr>
          <p:cNvPr id="10" name="TextBox 9"/>
          <p:cNvSpPr txBox="1"/>
          <p:nvPr/>
        </p:nvSpPr>
        <p:spPr>
          <a:xfrm>
            <a:off x="498023" y="1355278"/>
            <a:ext cx="1885950" cy="707886"/>
          </a:xfrm>
          <a:prstGeom prst="rect">
            <a:avLst/>
          </a:prstGeom>
          <a:noFill/>
        </p:spPr>
        <p:txBody>
          <a:bodyPr wrap="square" rtlCol="0">
            <a:spAutoFit/>
          </a:bodyPr>
          <a:lstStyle/>
          <a:p>
            <a:r>
              <a:rPr lang="en-US" sz="2000" dirty="0" smtClean="0">
                <a:latin typeface="Lato" panose="020B0604020202020204" charset="0"/>
              </a:rPr>
              <a:t>3 Most </a:t>
            </a:r>
            <a:r>
              <a:rPr lang="en-US" sz="2000" dirty="0">
                <a:latin typeface="Lato" panose="020B0604020202020204" charset="0"/>
              </a:rPr>
              <a:t>C</a:t>
            </a:r>
            <a:r>
              <a:rPr lang="en-US" sz="2000" dirty="0" smtClean="0">
                <a:latin typeface="Lato" panose="020B0604020202020204" charset="0"/>
              </a:rPr>
              <a:t>ommon</a:t>
            </a:r>
            <a:endParaRPr lang="en-US" sz="2000" dirty="0">
              <a:latin typeface="Lato" panose="020B0604020202020204" charset="0"/>
            </a:endParaRPr>
          </a:p>
        </p:txBody>
      </p:sp>
    </p:spTree>
    <p:extLst>
      <p:ext uri="{BB962C8B-B14F-4D97-AF65-F5344CB8AC3E}">
        <p14:creationId xmlns:p14="http://schemas.microsoft.com/office/powerpoint/2010/main" val="306262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33451348"/>
              </p:ext>
            </p:extLst>
          </p:nvPr>
        </p:nvGraphicFramePr>
        <p:xfrm>
          <a:off x="3902529" y="1040762"/>
          <a:ext cx="5012871" cy="393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#1</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2554545"/>
          </a:xfrm>
          <a:prstGeom prst="rect">
            <a:avLst/>
          </a:prstGeom>
          <a:noFill/>
        </p:spPr>
        <p:txBody>
          <a:bodyPr wrap="square" rtlCol="0">
            <a:spAutoFit/>
          </a:bodyPr>
          <a:lstStyle/>
          <a:p>
            <a:r>
              <a:rPr lang="en-US" sz="2000" dirty="0" smtClean="0">
                <a:latin typeface="Lato" panose="020B0604020202020204" charset="0"/>
              </a:rPr>
              <a:t>Council purchasing or leasing from a company with which you, your spouse or child have a connection</a:t>
            </a:r>
            <a:endParaRPr lang="en-US" sz="2000" dirty="0">
              <a:latin typeface="Lato" panose="020B0604020202020204" charset="0"/>
            </a:endParaRPr>
          </a:p>
        </p:txBody>
      </p:sp>
    </p:spTree>
    <p:extLst>
      <p:ext uri="{BB962C8B-B14F-4D97-AF65-F5344CB8AC3E}">
        <p14:creationId xmlns:p14="http://schemas.microsoft.com/office/powerpoint/2010/main" val="42468334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29918524"/>
              </p:ext>
            </p:extLst>
          </p:nvPr>
        </p:nvGraphicFramePr>
        <p:xfrm>
          <a:off x="3902529" y="1040762"/>
          <a:ext cx="5012871" cy="393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#1</a:t>
            </a:r>
            <a:endParaRPr lang="en-US" sz="2600" b="1" cap="all" dirty="0">
              <a:solidFill>
                <a:schemeClr val="dk2"/>
              </a:solidFill>
              <a:latin typeface="Raleway"/>
              <a:ea typeface="Raleway"/>
              <a:cs typeface="Raleway"/>
            </a:endParaRPr>
          </a:p>
        </p:txBody>
      </p:sp>
      <p:sp>
        <p:nvSpPr>
          <p:cNvPr id="10" name="TextBox 9"/>
          <p:cNvSpPr txBox="1"/>
          <p:nvPr/>
        </p:nvSpPr>
        <p:spPr>
          <a:xfrm>
            <a:off x="498022" y="1355278"/>
            <a:ext cx="2209552" cy="707886"/>
          </a:xfrm>
          <a:prstGeom prst="rect">
            <a:avLst/>
          </a:prstGeom>
          <a:noFill/>
        </p:spPr>
        <p:txBody>
          <a:bodyPr wrap="square" rtlCol="0">
            <a:spAutoFit/>
          </a:bodyPr>
          <a:lstStyle/>
          <a:p>
            <a:r>
              <a:rPr lang="en-US" sz="2000" dirty="0">
                <a:latin typeface="Lato" panose="020B0604020202020204" charset="0"/>
              </a:rPr>
              <a:t>Example</a:t>
            </a:r>
          </a:p>
          <a:p>
            <a:r>
              <a:rPr lang="en-US" sz="2000" dirty="0" smtClean="0">
                <a:solidFill>
                  <a:schemeClr val="bg2"/>
                </a:solidFill>
              </a:rPr>
              <a:t> </a:t>
            </a:r>
          </a:p>
        </p:txBody>
      </p:sp>
    </p:spTree>
    <p:extLst>
      <p:ext uri="{BB962C8B-B14F-4D97-AF65-F5344CB8AC3E}">
        <p14:creationId xmlns:p14="http://schemas.microsoft.com/office/powerpoint/2010/main" val="3531479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70814223"/>
              </p:ext>
            </p:extLst>
          </p:nvPr>
        </p:nvGraphicFramePr>
        <p:xfrm>
          <a:off x="3902529" y="1040762"/>
          <a:ext cx="5012871" cy="393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#2</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1631216"/>
          </a:xfrm>
          <a:prstGeom prst="rect">
            <a:avLst/>
          </a:prstGeom>
          <a:noFill/>
        </p:spPr>
        <p:txBody>
          <a:bodyPr wrap="square" rtlCol="0">
            <a:spAutoFit/>
          </a:bodyPr>
          <a:lstStyle/>
          <a:p>
            <a:r>
              <a:rPr lang="en-US" sz="2000" dirty="0" smtClean="0">
                <a:solidFill>
                  <a:srgbClr val="FF0000"/>
                </a:solidFill>
                <a:latin typeface="Lato" panose="020B0604020202020204" charset="0"/>
              </a:rPr>
              <a:t>Selling</a:t>
            </a:r>
            <a:r>
              <a:rPr lang="en-US" sz="2000" dirty="0" smtClean="0">
                <a:latin typeface="Lato" panose="020B0604020202020204" charset="0"/>
              </a:rPr>
              <a:t> in private or business capacity to the City</a:t>
            </a:r>
            <a:endParaRPr lang="en-US" sz="2000" dirty="0">
              <a:latin typeface="Lato" panose="020B0604020202020204" charset="0"/>
            </a:endParaRPr>
          </a:p>
        </p:txBody>
      </p:sp>
    </p:spTree>
    <p:extLst>
      <p:ext uri="{BB962C8B-B14F-4D97-AF65-F5344CB8AC3E}">
        <p14:creationId xmlns:p14="http://schemas.microsoft.com/office/powerpoint/2010/main" val="2725592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4732712" y="2191407"/>
            <a:ext cx="4222101"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US" dirty="0" smtClean="0"/>
              <a:t>Use Your Manual!</a:t>
            </a:r>
            <a:endParaRPr sz="4800" dirty="0"/>
          </a:p>
        </p:txBody>
      </p:sp>
      <p:pic>
        <p:nvPicPr>
          <p:cNvPr id="1026" name="Picture 2" descr="Cover page of the Ethics, Sunshine &amp; Public Records Manual for Elected Officials, featuring an image of Jacksonville City Hall and the City’s Seal.&#10;"/>
          <p:cNvPicPr>
            <a:picLocks noChangeAspect="1" noChangeArrowheads="1"/>
          </p:cNvPicPr>
          <p:nvPr/>
        </p:nvPicPr>
        <p:blipFill rotWithShape="1">
          <a:blip r:embed="rId3">
            <a:extLst>
              <a:ext uri="{28A0092B-C50C-407E-A947-70E740481C1C}">
                <a14:useLocalDpi xmlns:a14="http://schemas.microsoft.com/office/drawing/2010/main" val="0"/>
              </a:ext>
            </a:extLst>
          </a:blip>
          <a:srcRect l="41414" t="17946" r="24601" b="12596"/>
          <a:stretch/>
        </p:blipFill>
        <p:spPr bwMode="auto">
          <a:xfrm>
            <a:off x="771291" y="154981"/>
            <a:ext cx="3661224" cy="467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56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76310103"/>
              </p:ext>
            </p:extLst>
          </p:nvPr>
        </p:nvGraphicFramePr>
        <p:xfrm>
          <a:off x="3902529" y="1040762"/>
          <a:ext cx="5012871" cy="393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#2</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400110"/>
          </a:xfrm>
          <a:prstGeom prst="rect">
            <a:avLst/>
          </a:prstGeom>
          <a:noFill/>
        </p:spPr>
        <p:txBody>
          <a:bodyPr wrap="square" rtlCol="0">
            <a:spAutoFit/>
          </a:bodyPr>
          <a:lstStyle/>
          <a:p>
            <a:r>
              <a:rPr lang="en-US" sz="2000" dirty="0">
                <a:latin typeface="Lato" panose="020B0604020202020204" charset="0"/>
              </a:rPr>
              <a:t>Example</a:t>
            </a:r>
          </a:p>
        </p:txBody>
      </p:sp>
    </p:spTree>
    <p:extLst>
      <p:ext uri="{BB962C8B-B14F-4D97-AF65-F5344CB8AC3E}">
        <p14:creationId xmlns:p14="http://schemas.microsoft.com/office/powerpoint/2010/main" val="1491176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10000129"/>
              </p:ext>
            </p:extLst>
          </p:nvPr>
        </p:nvGraphicFramePr>
        <p:xfrm>
          <a:off x="2524948" y="1232818"/>
          <a:ext cx="6096000" cy="366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#3</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1631216"/>
          </a:xfrm>
          <a:prstGeom prst="rect">
            <a:avLst/>
          </a:prstGeom>
          <a:noFill/>
        </p:spPr>
        <p:txBody>
          <a:bodyPr wrap="square" rtlCol="0">
            <a:spAutoFit/>
          </a:bodyPr>
          <a:lstStyle/>
          <a:p>
            <a:r>
              <a:rPr lang="en-US" sz="2000" dirty="0" smtClean="0">
                <a:solidFill>
                  <a:schemeClr val="accent3"/>
                </a:solidFill>
                <a:latin typeface="Lato" panose="020B0604020202020204" charset="0"/>
              </a:rPr>
              <a:t>Employment or contract </a:t>
            </a:r>
            <a:r>
              <a:rPr lang="en-US" sz="2000" dirty="0" smtClean="0">
                <a:latin typeface="Lato" panose="020B0604020202020204" charset="0"/>
              </a:rPr>
              <a:t>with company doing business with the City</a:t>
            </a:r>
            <a:endParaRPr lang="en-US" sz="2000" dirty="0">
              <a:latin typeface="Lato" panose="020B0604020202020204" charset="0"/>
            </a:endParaRPr>
          </a:p>
        </p:txBody>
      </p:sp>
      <p:sp>
        <p:nvSpPr>
          <p:cNvPr id="7" name="Left Arrow 6"/>
          <p:cNvSpPr/>
          <p:nvPr/>
        </p:nvSpPr>
        <p:spPr>
          <a:xfrm>
            <a:off x="3935186" y="4121931"/>
            <a:ext cx="3273878" cy="589895"/>
          </a:xfrm>
          <a:prstGeom prst="lef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745910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71441738"/>
              </p:ext>
            </p:extLst>
          </p:nvPr>
        </p:nvGraphicFramePr>
        <p:xfrm>
          <a:off x="2524948" y="1232818"/>
          <a:ext cx="6096000" cy="366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Common Conflict #3</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400110"/>
          </a:xfrm>
          <a:prstGeom prst="rect">
            <a:avLst/>
          </a:prstGeom>
          <a:noFill/>
        </p:spPr>
        <p:txBody>
          <a:bodyPr wrap="square" rtlCol="0">
            <a:spAutoFit/>
          </a:bodyPr>
          <a:lstStyle/>
          <a:p>
            <a:r>
              <a:rPr lang="en-US" sz="2000" dirty="0" smtClean="0">
                <a:solidFill>
                  <a:schemeClr val="bg2"/>
                </a:solidFill>
                <a:latin typeface="Lato" panose="020B0604020202020204" charset="0"/>
              </a:rPr>
              <a:t>Example</a:t>
            </a:r>
            <a:endParaRPr lang="en-US" sz="2000" dirty="0">
              <a:solidFill>
                <a:schemeClr val="bg2"/>
              </a:solidFill>
              <a:latin typeface="Lato" panose="020B0604020202020204" charset="0"/>
            </a:endParaRPr>
          </a:p>
        </p:txBody>
      </p:sp>
      <p:sp>
        <p:nvSpPr>
          <p:cNvPr id="7" name="Left Arrow 6"/>
          <p:cNvSpPr/>
          <p:nvPr/>
        </p:nvSpPr>
        <p:spPr>
          <a:xfrm>
            <a:off x="3935186" y="4121931"/>
            <a:ext cx="3273878" cy="589895"/>
          </a:xfrm>
          <a:prstGeom prst="lef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031062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smtClean="0"/>
              <a:t>KNOWLE</a:t>
            </a:r>
            <a:r>
              <a:rPr lang="en-US" dirty="0" smtClean="0"/>
              <a:t>D</a:t>
            </a:r>
            <a:r>
              <a:rPr lang="en" dirty="0" smtClean="0"/>
              <a:t>GE CHECK # 1</a:t>
            </a:r>
            <a:endParaRPr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indent="0">
              <a:buNone/>
            </a:pPr>
            <a:r>
              <a:rPr lang="en-US" sz="2400" dirty="0">
                <a:solidFill>
                  <a:srgbClr val="000000"/>
                </a:solidFill>
                <a:latin typeface="Raleway"/>
                <a:ea typeface="Raleway"/>
                <a:cs typeface="Raleway"/>
                <a:sym typeface="Raleway"/>
              </a:rPr>
              <a:t>You are a City Council Member.  You also serve as </a:t>
            </a:r>
            <a:r>
              <a:rPr lang="en-US" sz="2400" dirty="0" smtClean="0">
                <a:solidFill>
                  <a:srgbClr val="000000"/>
                </a:solidFill>
                <a:latin typeface="Raleway"/>
                <a:ea typeface="Raleway"/>
                <a:cs typeface="Raleway"/>
                <a:sym typeface="Raleway"/>
              </a:rPr>
              <a:t>an </a:t>
            </a:r>
            <a:r>
              <a:rPr lang="en-US" sz="2400" dirty="0" smtClean="0">
                <a:solidFill>
                  <a:schemeClr val="accent3"/>
                </a:solidFill>
                <a:latin typeface="Raleway"/>
                <a:ea typeface="Raleway"/>
                <a:cs typeface="Raleway"/>
                <a:sym typeface="Raleway"/>
              </a:rPr>
              <a:t>UNPAID</a:t>
            </a:r>
            <a:r>
              <a:rPr lang="en-US" sz="2400" dirty="0" smtClean="0">
                <a:solidFill>
                  <a:srgbClr val="000000"/>
                </a:solidFill>
                <a:latin typeface="Raleway"/>
                <a:ea typeface="Raleway"/>
                <a:cs typeface="Raleway"/>
                <a:sym typeface="Raleway"/>
              </a:rPr>
              <a:t> </a:t>
            </a:r>
            <a:r>
              <a:rPr lang="en-US" sz="2400" dirty="0" smtClean="0">
                <a:solidFill>
                  <a:schemeClr val="bg2"/>
                </a:solidFill>
                <a:latin typeface="Raleway"/>
                <a:ea typeface="Raleway"/>
                <a:cs typeface="Raleway"/>
                <a:sym typeface="Raleway"/>
              </a:rPr>
              <a:t>member </a:t>
            </a:r>
            <a:r>
              <a:rPr lang="en-US" sz="2400" dirty="0">
                <a:solidFill>
                  <a:schemeClr val="bg2"/>
                </a:solidFill>
                <a:latin typeface="Raleway"/>
                <a:ea typeface="Raleway"/>
                <a:cs typeface="Raleway"/>
                <a:sym typeface="Raleway"/>
              </a:rPr>
              <a:t>of </a:t>
            </a:r>
            <a:r>
              <a:rPr lang="en-US" sz="2400" dirty="0">
                <a:solidFill>
                  <a:srgbClr val="000000"/>
                </a:solidFill>
                <a:latin typeface="Raleway"/>
                <a:ea typeface="Raleway"/>
                <a:cs typeface="Raleway"/>
                <a:sym typeface="Raleway"/>
              </a:rPr>
              <a:t>the Board of Directors </a:t>
            </a:r>
            <a:r>
              <a:rPr lang="en-US" sz="2400" dirty="0" smtClean="0">
                <a:solidFill>
                  <a:srgbClr val="000000"/>
                </a:solidFill>
                <a:latin typeface="Raleway"/>
                <a:ea typeface="Raleway"/>
                <a:cs typeface="Raleway"/>
                <a:sym typeface="Raleway"/>
              </a:rPr>
              <a:t>of First Coast Children’s Charity, a local non-profit. </a:t>
            </a:r>
            <a:r>
              <a:rPr lang="en-US" sz="2400" dirty="0">
                <a:solidFill>
                  <a:srgbClr val="000000"/>
                </a:solidFill>
                <a:latin typeface="Raleway"/>
                <a:ea typeface="Raleway"/>
                <a:cs typeface="Raleway"/>
                <a:sym typeface="Raleway"/>
              </a:rPr>
              <a:t>City Council wants to fund a program offered by </a:t>
            </a:r>
            <a:r>
              <a:rPr lang="en-US" sz="2400" dirty="0" smtClean="0">
                <a:solidFill>
                  <a:srgbClr val="000000"/>
                </a:solidFill>
                <a:latin typeface="Raleway"/>
                <a:ea typeface="Raleway"/>
                <a:cs typeface="Raleway"/>
                <a:sym typeface="Raleway"/>
              </a:rPr>
              <a:t>the non-profit.</a:t>
            </a:r>
            <a:endParaRPr lang="en-US" sz="2400" dirty="0">
              <a:solidFill>
                <a:srgbClr val="000000"/>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Is this a conflict of interest?</a:t>
            </a:r>
          </a:p>
          <a:p>
            <a:pPr marL="0" lvl="0" indent="0">
              <a:buNone/>
            </a:pPr>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a:t>
            </a:r>
          </a:p>
        </p:txBody>
      </p:sp>
    </p:spTree>
    <p:extLst>
      <p:ext uri="{BB962C8B-B14F-4D97-AF65-F5344CB8AC3E}">
        <p14:creationId xmlns:p14="http://schemas.microsoft.com/office/powerpoint/2010/main" val="22742221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44788593"/>
              </p:ext>
            </p:extLst>
          </p:nvPr>
        </p:nvGraphicFramePr>
        <p:xfrm>
          <a:off x="3902529" y="1040762"/>
          <a:ext cx="5012871" cy="393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KNOWLEDGE CHECK #1</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400110"/>
          </a:xfrm>
          <a:prstGeom prst="rect">
            <a:avLst/>
          </a:prstGeom>
          <a:noFill/>
        </p:spPr>
        <p:txBody>
          <a:bodyPr wrap="square" rtlCol="0">
            <a:spAutoFit/>
          </a:bodyPr>
          <a:lstStyle/>
          <a:p>
            <a:r>
              <a:rPr lang="en-US" sz="2000" dirty="0" smtClean="0">
                <a:latin typeface="Lato" panose="020B0604020202020204" charset="0"/>
              </a:rPr>
              <a:t>Answer</a:t>
            </a:r>
            <a:endParaRPr lang="en-US" sz="2000" dirty="0">
              <a:latin typeface="Lato" panose="020B0604020202020204" charset="0"/>
            </a:endParaRPr>
          </a:p>
        </p:txBody>
      </p:sp>
    </p:spTree>
    <p:extLst>
      <p:ext uri="{BB962C8B-B14F-4D97-AF65-F5344CB8AC3E}">
        <p14:creationId xmlns:p14="http://schemas.microsoft.com/office/powerpoint/2010/main" val="135361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lvl="0"/>
            <a:r>
              <a:rPr lang="en" dirty="0"/>
              <a:t>KNOWLE</a:t>
            </a:r>
            <a:r>
              <a:rPr lang="en-US" dirty="0"/>
              <a:t>D</a:t>
            </a:r>
            <a:r>
              <a:rPr lang="en" dirty="0"/>
              <a:t>GE CHECK # </a:t>
            </a:r>
            <a:r>
              <a:rPr lang="en" dirty="0" smtClean="0"/>
              <a:t>2</a:t>
            </a:r>
            <a:endParaRPr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400" dirty="0">
                <a:solidFill>
                  <a:srgbClr val="000000"/>
                </a:solidFill>
                <a:latin typeface="Raleway"/>
                <a:ea typeface="Raleway"/>
                <a:cs typeface="Raleway"/>
                <a:sym typeface="Raleway"/>
              </a:rPr>
              <a:t>You \are a City Council Member.  You also own an electrical company.  Your company is asked by a general contractor to serve as a </a:t>
            </a:r>
            <a:r>
              <a:rPr lang="en-US" sz="2400" dirty="0">
                <a:solidFill>
                  <a:srgbClr val="FF0000"/>
                </a:solidFill>
                <a:latin typeface="Raleway"/>
                <a:ea typeface="Raleway"/>
                <a:cs typeface="Raleway"/>
                <a:sym typeface="Raleway"/>
              </a:rPr>
              <a:t>subcontractor </a:t>
            </a:r>
            <a:r>
              <a:rPr lang="en-US" sz="2400" dirty="0">
                <a:solidFill>
                  <a:srgbClr val="000000"/>
                </a:solidFill>
                <a:latin typeface="Raleway"/>
                <a:ea typeface="Raleway"/>
                <a:cs typeface="Raleway"/>
                <a:sym typeface="Raleway"/>
              </a:rPr>
              <a:t>on a contract approved by City Council.</a:t>
            </a:r>
          </a:p>
          <a:p>
            <a:pPr marL="0" lvl="0" indent="0">
              <a:buNone/>
            </a:pPr>
            <a:r>
              <a:rPr lang="en-US" sz="2400" dirty="0">
                <a:solidFill>
                  <a:srgbClr val="000000"/>
                </a:solidFill>
                <a:latin typeface="Raleway"/>
                <a:ea typeface="Raleway"/>
                <a:cs typeface="Raleway"/>
                <a:sym typeface="Raleway"/>
              </a:rPr>
              <a:t/>
            </a:r>
            <a:br>
              <a:rPr lang="en-US" sz="2400" dirty="0">
                <a:solidFill>
                  <a:srgbClr val="000000"/>
                </a:solidFill>
                <a:latin typeface="Raleway"/>
                <a:ea typeface="Raleway"/>
                <a:cs typeface="Raleway"/>
                <a:sym typeface="Raleway"/>
              </a:rPr>
            </a:br>
            <a:r>
              <a:rPr lang="en-US" sz="2400" dirty="0">
                <a:solidFill>
                  <a:srgbClr val="000000"/>
                </a:solidFill>
                <a:latin typeface="Raleway"/>
                <a:ea typeface="Raleway"/>
                <a:cs typeface="Raleway"/>
                <a:sym typeface="Raleway"/>
              </a:rPr>
              <a:t>Is this a conflict of interest?</a:t>
            </a:r>
          </a:p>
          <a:p>
            <a:pPr marL="0" lvl="0" indent="0">
              <a:buNone/>
            </a:pPr>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a:t>
            </a:r>
          </a:p>
          <a:p>
            <a:pPr marL="0" lvl="0" indent="0">
              <a:buNone/>
            </a:pPr>
            <a:endParaRPr lang="en-US" sz="24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543181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2052879"/>
              </p:ext>
            </p:extLst>
          </p:nvPr>
        </p:nvGraphicFramePr>
        <p:xfrm>
          <a:off x="2524948" y="1232818"/>
          <a:ext cx="6096000" cy="366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7199" y="548319"/>
            <a:ext cx="4874080" cy="492443"/>
          </a:xfrm>
          <a:prstGeom prst="rect">
            <a:avLst/>
          </a:prstGeom>
        </p:spPr>
        <p:txBody>
          <a:bodyPr wrap="square">
            <a:spAutoFit/>
          </a:bodyPr>
          <a:lstStyle/>
          <a:p>
            <a:r>
              <a:rPr lang="en-US" sz="2600" b="1" cap="all" dirty="0" smtClean="0">
                <a:solidFill>
                  <a:schemeClr val="dk2"/>
                </a:solidFill>
                <a:latin typeface="Raleway"/>
                <a:ea typeface="Raleway"/>
                <a:cs typeface="Raleway"/>
                <a:sym typeface="Raleway"/>
              </a:rPr>
              <a:t>KNOWLEDGE CHECK #2</a:t>
            </a:r>
            <a:endParaRPr lang="en-US" sz="2600" b="1" cap="all" dirty="0">
              <a:solidFill>
                <a:schemeClr val="dk2"/>
              </a:solidFill>
              <a:latin typeface="Raleway"/>
              <a:ea typeface="Raleway"/>
              <a:cs typeface="Raleway"/>
            </a:endParaRPr>
          </a:p>
        </p:txBody>
      </p:sp>
      <p:sp>
        <p:nvSpPr>
          <p:cNvPr id="10" name="TextBox 9"/>
          <p:cNvSpPr txBox="1"/>
          <p:nvPr/>
        </p:nvSpPr>
        <p:spPr>
          <a:xfrm>
            <a:off x="498023" y="1355278"/>
            <a:ext cx="1885950" cy="400110"/>
          </a:xfrm>
          <a:prstGeom prst="rect">
            <a:avLst/>
          </a:prstGeom>
          <a:noFill/>
        </p:spPr>
        <p:txBody>
          <a:bodyPr wrap="square" rtlCol="0">
            <a:spAutoFit/>
          </a:bodyPr>
          <a:lstStyle/>
          <a:p>
            <a:r>
              <a:rPr lang="en-US" sz="2000" dirty="0" smtClean="0">
                <a:solidFill>
                  <a:schemeClr val="bg2"/>
                </a:solidFill>
                <a:latin typeface="Lato" panose="020B0604020202020204" charset="0"/>
              </a:rPr>
              <a:t>Answer</a:t>
            </a:r>
            <a:endParaRPr lang="en-US" sz="2000" dirty="0">
              <a:solidFill>
                <a:schemeClr val="bg2"/>
              </a:solidFill>
              <a:latin typeface="Lato" panose="020B0604020202020204" charset="0"/>
            </a:endParaRPr>
          </a:p>
        </p:txBody>
      </p:sp>
      <p:sp>
        <p:nvSpPr>
          <p:cNvPr id="7" name="Left Arrow 6"/>
          <p:cNvSpPr/>
          <p:nvPr/>
        </p:nvSpPr>
        <p:spPr>
          <a:xfrm>
            <a:off x="3935186" y="4121931"/>
            <a:ext cx="3273878" cy="589895"/>
          </a:xfrm>
          <a:prstGeom prst="lef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6668696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254726"/>
            <a:ext cx="7688700" cy="862062"/>
          </a:xfrm>
        </p:spPr>
        <p:txBody>
          <a:bodyPr/>
          <a:lstStyle/>
          <a:p>
            <a:r>
              <a:rPr lang="en-US" dirty="0" smtClean="0"/>
              <a:t>HELPFUL HINTS</a:t>
            </a:r>
            <a:endParaRPr lang="en-US" dirty="0"/>
          </a:p>
        </p:txBody>
      </p:sp>
      <p:sp>
        <p:nvSpPr>
          <p:cNvPr id="3" name="Text Placeholder 2"/>
          <p:cNvSpPr>
            <a:spLocks noGrp="1"/>
          </p:cNvSpPr>
          <p:nvPr>
            <p:ph type="body" idx="1"/>
          </p:nvPr>
        </p:nvSpPr>
        <p:spPr>
          <a:xfrm>
            <a:off x="727650" y="1246909"/>
            <a:ext cx="7688700" cy="2455391"/>
          </a:xfrm>
        </p:spPr>
        <p:txBody>
          <a:bodyPr/>
          <a:lstStyle/>
          <a:p>
            <a:pPr marL="603250" indent="-457200">
              <a:buFont typeface="+mj-lt"/>
              <a:buAutoNum type="arabicPeriod"/>
            </a:pPr>
            <a:r>
              <a:rPr lang="en-US" sz="2400" dirty="0">
                <a:solidFill>
                  <a:schemeClr val="bg2"/>
                </a:solidFill>
              </a:rPr>
              <a:t>Create list of those with whom you have connection:</a:t>
            </a:r>
          </a:p>
          <a:p>
            <a:pPr lvl="1"/>
            <a:r>
              <a:rPr lang="en-US" sz="2000" dirty="0">
                <a:solidFill>
                  <a:schemeClr val="bg2"/>
                </a:solidFill>
              </a:rPr>
              <a:t>S</a:t>
            </a:r>
            <a:r>
              <a:rPr lang="en-US" sz="2000" dirty="0" smtClean="0">
                <a:solidFill>
                  <a:schemeClr val="bg2"/>
                </a:solidFill>
              </a:rPr>
              <a:t>pouse and Children</a:t>
            </a:r>
          </a:p>
          <a:p>
            <a:pPr lvl="1"/>
            <a:r>
              <a:rPr lang="en-US" sz="2000" dirty="0" smtClean="0">
                <a:solidFill>
                  <a:schemeClr val="bg2"/>
                </a:solidFill>
              </a:rPr>
              <a:t>Business Associates &amp; Organizations</a:t>
            </a:r>
          </a:p>
          <a:p>
            <a:pPr lvl="1">
              <a:spcAft>
                <a:spcPts val="600"/>
              </a:spcAft>
            </a:pPr>
            <a:r>
              <a:rPr lang="en-US" sz="2000" dirty="0" smtClean="0">
                <a:solidFill>
                  <a:schemeClr val="bg2"/>
                </a:solidFill>
              </a:rPr>
              <a:t>Companies for which You Serve on Board of Directors</a:t>
            </a:r>
          </a:p>
          <a:p>
            <a:pPr marL="603250" indent="-457200">
              <a:buFont typeface="+mj-lt"/>
              <a:buAutoNum type="arabicPeriod"/>
            </a:pPr>
            <a:r>
              <a:rPr lang="en-US" sz="2400" dirty="0" smtClean="0">
                <a:solidFill>
                  <a:schemeClr val="bg2"/>
                </a:solidFill>
              </a:rPr>
              <a:t>Ask </a:t>
            </a:r>
            <a:r>
              <a:rPr lang="en-US" sz="2400" dirty="0">
                <a:solidFill>
                  <a:schemeClr val="bg2"/>
                </a:solidFill>
              </a:rPr>
              <a:t>them if they have any business with the City or want to do business with the City</a:t>
            </a:r>
          </a:p>
        </p:txBody>
      </p:sp>
    </p:spTree>
    <p:extLst>
      <p:ext uri="{BB962C8B-B14F-4D97-AF65-F5344CB8AC3E}">
        <p14:creationId xmlns:p14="http://schemas.microsoft.com/office/powerpoint/2010/main" val="31134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a large hand chooses one of three small men from a group. The one he chooses is wearing a crown to illustrate the danger area voting conflict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1705445"/>
            <a:ext cx="5123792" cy="2299005"/>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#6</a:t>
            </a:r>
            <a:br>
              <a:rPr lang="en" dirty="0"/>
            </a:br>
            <a:r>
              <a:rPr lang="en" sz="4800" cap="all" dirty="0"/>
              <a:t>V</a:t>
            </a:r>
            <a:r>
              <a:rPr lang="en-US" sz="4800" cap="all" dirty="0"/>
              <a:t>o</a:t>
            </a:r>
            <a:r>
              <a:rPr lang="en" sz="4800" cap="all" dirty="0"/>
              <a:t>ting Conflicts</a:t>
            </a:r>
            <a:endParaRPr sz="4800" cap="all" dirty="0"/>
          </a:p>
        </p:txBody>
      </p:sp>
    </p:spTree>
    <p:extLst>
      <p:ext uri="{BB962C8B-B14F-4D97-AF65-F5344CB8AC3E}">
        <p14:creationId xmlns:p14="http://schemas.microsoft.com/office/powerpoint/2010/main" val="21668579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VOTING CONFLICTS</a:t>
            </a:r>
            <a:endParaRPr lang="en-US"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400" dirty="0" smtClean="0">
                <a:solidFill>
                  <a:srgbClr val="000000"/>
                </a:solidFill>
                <a:latin typeface="Raleway"/>
                <a:ea typeface="Raleway"/>
                <a:cs typeface="Raleway"/>
                <a:sym typeface="Raleway"/>
              </a:rPr>
              <a:t>Danger Area:</a:t>
            </a:r>
          </a:p>
          <a:p>
            <a:pPr marL="0" indent="0">
              <a:buNone/>
            </a:pPr>
            <a:endParaRPr lang="en-US" sz="2400" dirty="0">
              <a:solidFill>
                <a:srgbClr val="000000"/>
              </a:solidFill>
              <a:latin typeface="Raleway"/>
              <a:ea typeface="Raleway"/>
              <a:cs typeface="Raleway"/>
              <a:sym typeface="Raleway"/>
            </a:endParaRPr>
          </a:p>
          <a:p>
            <a:pPr marL="0" indent="0">
              <a:buNone/>
            </a:pPr>
            <a:r>
              <a:rPr lang="en-US" sz="2400" dirty="0">
                <a:solidFill>
                  <a:srgbClr val="000000"/>
                </a:solidFill>
                <a:latin typeface="Raleway"/>
                <a:ea typeface="Raleway"/>
                <a:cs typeface="Raleway"/>
                <a:sym typeface="Raleway"/>
              </a:rPr>
              <a:t>You vote on any matter that might economically </a:t>
            </a:r>
            <a:r>
              <a:rPr lang="en-US" sz="2400" dirty="0" smtClean="0">
                <a:solidFill>
                  <a:srgbClr val="000000"/>
                </a:solidFill>
                <a:latin typeface="Raleway"/>
                <a:ea typeface="Raleway"/>
                <a:cs typeface="Raleway"/>
                <a:sym typeface="Raleway"/>
              </a:rPr>
              <a:t>impact you</a:t>
            </a:r>
            <a:r>
              <a:rPr lang="en-US" sz="2400" dirty="0">
                <a:solidFill>
                  <a:srgbClr val="000000"/>
                </a:solidFill>
                <a:latin typeface="Raleway"/>
                <a:ea typeface="Raleway"/>
                <a:cs typeface="Raleway"/>
                <a:sym typeface="Raleway"/>
              </a:rPr>
              <a:t>, your family or your business </a:t>
            </a:r>
            <a:r>
              <a:rPr lang="en-US" sz="2400" dirty="0" smtClean="0">
                <a:solidFill>
                  <a:srgbClr val="000000"/>
                </a:solidFill>
                <a:latin typeface="Raleway"/>
                <a:ea typeface="Raleway"/>
                <a:cs typeface="Raleway"/>
                <a:sym typeface="Raleway"/>
              </a:rPr>
              <a:t>associates</a:t>
            </a:r>
            <a:endParaRPr lang="en-US" sz="2400" dirty="0">
              <a:solidFill>
                <a:srgbClr val="000000"/>
              </a:solidFill>
              <a:latin typeface="Raleway"/>
              <a:ea typeface="Raleway"/>
              <a:cs typeface="Raleway"/>
              <a:sym typeface="Raleway"/>
            </a:endParaRPr>
          </a:p>
        </p:txBody>
      </p:sp>
      <p:pic>
        <p:nvPicPr>
          <p:cNvPr id="5" name="Picture 4"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241612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two figures sitting at small desks, one raising a hand, to represent participants should divide into groups of two.&#10;"/>
          <p:cNvPicPr>
            <a:picLocks noChangeAspect="1"/>
          </p:cNvPicPr>
          <p:nvPr/>
        </p:nvPicPr>
        <p:blipFill>
          <a:blip r:embed="rId3"/>
          <a:srcRect/>
          <a:stretch/>
        </p:blipFill>
        <p:spPr>
          <a:xfrm>
            <a:off x="527289" y="1151790"/>
            <a:ext cx="3015763" cy="3015763"/>
          </a:xfrm>
          <a:prstGeom prst="rect">
            <a:avLst/>
          </a:prstGeom>
        </p:spPr>
      </p:pic>
      <p:sp>
        <p:nvSpPr>
          <p:cNvPr id="104" name="Google Shape;104;p15"/>
          <p:cNvSpPr txBox="1">
            <a:spLocks noGrp="1"/>
          </p:cNvSpPr>
          <p:nvPr>
            <p:ph type="title"/>
          </p:nvPr>
        </p:nvSpPr>
        <p:spPr>
          <a:xfrm>
            <a:off x="3420208" y="1397977"/>
            <a:ext cx="5398477" cy="2026062"/>
          </a:xfrm>
          <a:prstGeom prst="rect">
            <a:avLst/>
          </a:prstGeom>
          <a:solidFill>
            <a:schemeClr val="bg1">
              <a:alpha val="68000"/>
            </a:schemeClr>
          </a:solidFill>
        </p:spPr>
        <p:txBody>
          <a:bodyPr spcFirstLastPara="1" wrap="square" lIns="91425" tIns="91425" rIns="91425" bIns="91425" anchor="t" anchorCtr="0">
            <a:noAutofit/>
          </a:bodyPr>
          <a:lstStyle/>
          <a:p>
            <a:pPr lvl="0"/>
            <a:r>
              <a:rPr lang="en" sz="4800" dirty="0" smtClean="0"/>
              <a:t>Discussion Groups</a:t>
            </a:r>
            <a:r>
              <a:rPr lang="en" dirty="0"/>
              <a:t/>
            </a:r>
            <a:br>
              <a:rPr lang="en" dirty="0"/>
            </a:br>
            <a:r>
              <a:rPr lang="en" dirty="0"/>
              <a:t/>
            </a:r>
            <a:br>
              <a:rPr lang="en" dirty="0"/>
            </a:br>
            <a:r>
              <a:rPr lang="en" dirty="0"/>
              <a:t>Divide into teams of </a:t>
            </a:r>
            <a:r>
              <a:rPr lang="en" dirty="0" smtClean="0"/>
              <a:t>two people</a:t>
            </a:r>
            <a:r>
              <a:rPr lang="en" dirty="0"/>
              <a:t/>
            </a:r>
            <a:br>
              <a:rPr lang="en" dirty="0"/>
            </a:br>
            <a:r>
              <a:rPr lang="en" dirty="0"/>
              <a:t>One </a:t>
            </a:r>
            <a:r>
              <a:rPr lang="en" dirty="0" smtClean="0"/>
              <a:t>person </a:t>
            </a:r>
            <a:r>
              <a:rPr lang="en" dirty="0"/>
              <a:t>is “A” and one is “B”</a:t>
            </a:r>
            <a:br>
              <a:rPr lang="en" dirty="0"/>
            </a:br>
            <a:endParaRPr dirty="0"/>
          </a:p>
        </p:txBody>
      </p:sp>
    </p:spTree>
    <p:extLst>
      <p:ext uri="{BB962C8B-B14F-4D97-AF65-F5344CB8AC3E}">
        <p14:creationId xmlns:p14="http://schemas.microsoft.com/office/powerpoint/2010/main" val="2508286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smtClean="0"/>
              <a:t>: QUESTION </a:t>
            </a:r>
            <a:r>
              <a:rPr lang="en" dirty="0"/>
              <a:t>1</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400" dirty="0">
                <a:solidFill>
                  <a:srgbClr val="000000"/>
                </a:solidFill>
                <a:latin typeface="Raleway"/>
                <a:ea typeface="Raleway"/>
                <a:cs typeface="Raleway"/>
                <a:sym typeface="Raleway"/>
              </a:rPr>
              <a:t>You are a City Council Member.  You also are employed full-time with the Chamber of Commerce.  The Chamber of Commerce receives money from the City Council each year for business development. </a:t>
            </a:r>
          </a:p>
          <a:p>
            <a:pPr marL="0" indent="0">
              <a:buNone/>
            </a:pPr>
            <a:endParaRPr lang="en-US" sz="2400" dirty="0">
              <a:solidFill>
                <a:srgbClr val="000000"/>
              </a:solidFill>
              <a:latin typeface="Raleway"/>
              <a:ea typeface="Raleway"/>
              <a:cs typeface="Raleway"/>
              <a:sym typeface="Raleway"/>
            </a:endParaRPr>
          </a:p>
          <a:p>
            <a:pPr marL="0" indent="0">
              <a:buNone/>
            </a:pPr>
            <a:r>
              <a:rPr lang="en-US" sz="2400" dirty="0">
                <a:solidFill>
                  <a:srgbClr val="000000"/>
                </a:solidFill>
                <a:latin typeface="Raleway"/>
                <a:ea typeface="Raleway"/>
                <a:cs typeface="Raleway"/>
                <a:sym typeface="Raleway"/>
              </a:rPr>
              <a:t>Can you vote on that issue?  </a:t>
            </a:r>
          </a:p>
          <a:p>
            <a:pPr marL="0" indent="0">
              <a:buNone/>
            </a:pPr>
            <a:r>
              <a:rPr lang="en-US" sz="2400" dirty="0">
                <a:solidFill>
                  <a:srgbClr val="000000"/>
                </a:solidFill>
                <a:latin typeface="Raleway"/>
                <a:ea typeface="Raleway"/>
                <a:cs typeface="Raleway"/>
                <a:sym typeface="Raleway"/>
              </a:rPr>
              <a:t>Can you participate in discussion?  </a:t>
            </a:r>
          </a:p>
          <a:p>
            <a:pPr marL="0" indent="0">
              <a:buNone/>
            </a:pPr>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a:t>
            </a: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4178754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1</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800" b="1" dirty="0">
                <a:solidFill>
                  <a:srgbClr val="000000"/>
                </a:solidFill>
                <a:latin typeface="Raleway"/>
                <a:ea typeface="Raleway"/>
                <a:cs typeface="Raleway"/>
                <a:sym typeface="Raleway"/>
              </a:rPr>
              <a:t>ANSWER:</a:t>
            </a:r>
          </a:p>
          <a:p>
            <a:pPr marL="342900" indent="-342900">
              <a:spcAft>
                <a:spcPts val="600"/>
              </a:spcAft>
            </a:pPr>
            <a:r>
              <a:rPr lang="en-US" sz="2400" dirty="0">
                <a:solidFill>
                  <a:srgbClr val="000000"/>
                </a:solidFill>
                <a:latin typeface="Raleway"/>
                <a:ea typeface="Raleway"/>
                <a:cs typeface="Raleway"/>
                <a:sym typeface="Raleway"/>
              </a:rPr>
              <a:t>Can you vote on that issue?  </a:t>
            </a:r>
            <a:r>
              <a:rPr lang="en-US" sz="2400" dirty="0">
                <a:solidFill>
                  <a:srgbClr val="FF0000"/>
                </a:solidFill>
                <a:latin typeface="Raleway"/>
                <a:ea typeface="Raleway"/>
                <a:cs typeface="Raleway"/>
                <a:sym typeface="Raleway"/>
              </a:rPr>
              <a:t>NO</a:t>
            </a:r>
          </a:p>
          <a:p>
            <a:pPr marL="342900" indent="-342900">
              <a:spcAft>
                <a:spcPts val="600"/>
              </a:spcAft>
            </a:pPr>
            <a:r>
              <a:rPr lang="en-US" sz="2400" dirty="0">
                <a:solidFill>
                  <a:srgbClr val="000000"/>
                </a:solidFill>
                <a:latin typeface="Raleway"/>
                <a:ea typeface="Raleway"/>
                <a:cs typeface="Raleway"/>
                <a:sym typeface="Raleway"/>
              </a:rPr>
              <a:t>Can you participate in discussion?  </a:t>
            </a:r>
            <a:r>
              <a:rPr lang="en-US" sz="2400" dirty="0">
                <a:solidFill>
                  <a:srgbClr val="FF0000"/>
                </a:solidFill>
                <a:latin typeface="Raleway"/>
                <a:ea typeface="Raleway"/>
                <a:cs typeface="Raleway"/>
                <a:sym typeface="Raleway"/>
              </a:rPr>
              <a:t>NO</a:t>
            </a:r>
          </a:p>
          <a:p>
            <a:pPr marL="342900" indent="-342900"/>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  </a:t>
            </a:r>
            <a:r>
              <a:rPr lang="en-US" sz="2400" dirty="0">
                <a:solidFill>
                  <a:srgbClr val="FF0000"/>
                </a:solidFill>
                <a:latin typeface="Raleway"/>
                <a:ea typeface="Raleway"/>
                <a:cs typeface="Raleway"/>
                <a:sym typeface="Raleway"/>
              </a:rPr>
              <a:t>Contact Ethics Office or OGC </a:t>
            </a:r>
            <a:r>
              <a:rPr lang="en-US" sz="2400" dirty="0" smtClean="0">
                <a:solidFill>
                  <a:srgbClr val="FF0000"/>
                </a:solidFill>
                <a:latin typeface="Raleway"/>
                <a:ea typeface="Raleway"/>
                <a:cs typeface="Raleway"/>
                <a:sym typeface="Raleway"/>
              </a:rPr>
              <a:t>prior to vote to </a:t>
            </a:r>
            <a:r>
              <a:rPr lang="en-US" sz="2400" dirty="0">
                <a:solidFill>
                  <a:srgbClr val="FF0000"/>
                </a:solidFill>
                <a:latin typeface="Raleway"/>
                <a:ea typeface="Raleway"/>
                <a:cs typeface="Raleway"/>
                <a:sym typeface="Raleway"/>
              </a:rPr>
              <a:t>ensure you follow correct procedure to declare voting conflict</a:t>
            </a: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3678672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2</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400" dirty="0">
                <a:solidFill>
                  <a:srgbClr val="000000"/>
                </a:solidFill>
                <a:latin typeface="Raleway"/>
                <a:ea typeface="Raleway"/>
                <a:cs typeface="Raleway"/>
                <a:sym typeface="Raleway"/>
              </a:rPr>
              <a:t>You are a City Council Member.  City Council is going to vote on a bill to purchase land to develop a new City park.  Your </a:t>
            </a:r>
            <a:r>
              <a:rPr lang="en-US" sz="2400" dirty="0">
                <a:solidFill>
                  <a:srgbClr val="FF0000"/>
                </a:solidFill>
                <a:latin typeface="Raleway"/>
                <a:ea typeface="Raleway"/>
                <a:cs typeface="Raleway"/>
                <a:sym typeface="Raleway"/>
              </a:rPr>
              <a:t>business client </a:t>
            </a:r>
            <a:r>
              <a:rPr lang="en-US" sz="2400" dirty="0">
                <a:solidFill>
                  <a:srgbClr val="000000"/>
                </a:solidFill>
                <a:latin typeface="Raleway"/>
                <a:ea typeface="Raleway"/>
                <a:cs typeface="Raleway"/>
                <a:sym typeface="Raleway"/>
              </a:rPr>
              <a:t>owns the land.</a:t>
            </a:r>
          </a:p>
          <a:p>
            <a:pPr marL="0" indent="0">
              <a:buNone/>
            </a:pPr>
            <a:endParaRPr lang="en-US" sz="2400" dirty="0">
              <a:solidFill>
                <a:srgbClr val="000000"/>
              </a:solidFill>
              <a:latin typeface="Raleway"/>
              <a:ea typeface="Raleway"/>
              <a:cs typeface="Raleway"/>
              <a:sym typeface="Raleway"/>
            </a:endParaRPr>
          </a:p>
          <a:p>
            <a:pPr marL="0" indent="0">
              <a:buNone/>
            </a:pPr>
            <a:r>
              <a:rPr lang="en-US" sz="2400" dirty="0">
                <a:solidFill>
                  <a:srgbClr val="000000"/>
                </a:solidFill>
                <a:latin typeface="Raleway"/>
                <a:ea typeface="Raleway"/>
                <a:cs typeface="Raleway"/>
                <a:sym typeface="Raleway"/>
              </a:rPr>
              <a:t>Can you vote on that issue?  </a:t>
            </a:r>
          </a:p>
          <a:p>
            <a:pPr marL="0" indent="0">
              <a:buNone/>
            </a:pPr>
            <a:r>
              <a:rPr lang="en-US" sz="2400" dirty="0">
                <a:solidFill>
                  <a:srgbClr val="000000"/>
                </a:solidFill>
                <a:latin typeface="Raleway"/>
                <a:ea typeface="Raleway"/>
                <a:cs typeface="Raleway"/>
                <a:sym typeface="Raleway"/>
              </a:rPr>
              <a:t>Can you participate in discussion?  </a:t>
            </a:r>
          </a:p>
          <a:p>
            <a:pPr marL="0" indent="0">
              <a:buNone/>
            </a:pPr>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a:t>
            </a: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3409540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2</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800" b="1" dirty="0">
                <a:solidFill>
                  <a:srgbClr val="000000"/>
                </a:solidFill>
                <a:latin typeface="Raleway"/>
                <a:ea typeface="Raleway"/>
                <a:cs typeface="Raleway"/>
                <a:sym typeface="Raleway"/>
              </a:rPr>
              <a:t>ANSWER:</a:t>
            </a:r>
          </a:p>
          <a:p>
            <a:pPr marL="342900" indent="-342900">
              <a:spcAft>
                <a:spcPts val="600"/>
              </a:spcAft>
            </a:pPr>
            <a:r>
              <a:rPr lang="en-US" sz="2400" dirty="0">
                <a:solidFill>
                  <a:srgbClr val="000000"/>
                </a:solidFill>
                <a:latin typeface="Raleway"/>
                <a:ea typeface="Raleway"/>
                <a:cs typeface="Raleway"/>
                <a:sym typeface="Raleway"/>
              </a:rPr>
              <a:t>Can you vote on that issue?  </a:t>
            </a:r>
            <a:r>
              <a:rPr lang="en-US" sz="2400" dirty="0">
                <a:solidFill>
                  <a:srgbClr val="FF0000"/>
                </a:solidFill>
                <a:latin typeface="Raleway"/>
                <a:ea typeface="Raleway"/>
                <a:cs typeface="Raleway"/>
                <a:sym typeface="Raleway"/>
              </a:rPr>
              <a:t>NO</a:t>
            </a:r>
          </a:p>
          <a:p>
            <a:pPr marL="342900" indent="-342900">
              <a:spcAft>
                <a:spcPts val="600"/>
              </a:spcAft>
            </a:pPr>
            <a:r>
              <a:rPr lang="en-US" sz="2400" dirty="0">
                <a:solidFill>
                  <a:srgbClr val="000000"/>
                </a:solidFill>
                <a:latin typeface="Raleway"/>
                <a:ea typeface="Raleway"/>
                <a:cs typeface="Raleway"/>
                <a:sym typeface="Raleway"/>
              </a:rPr>
              <a:t>Can you participate in discussion?  </a:t>
            </a:r>
            <a:r>
              <a:rPr lang="en-US" sz="2400" dirty="0">
                <a:solidFill>
                  <a:srgbClr val="FF0000"/>
                </a:solidFill>
                <a:latin typeface="Raleway"/>
                <a:ea typeface="Raleway"/>
                <a:cs typeface="Raleway"/>
                <a:sym typeface="Raleway"/>
              </a:rPr>
              <a:t>YES</a:t>
            </a:r>
          </a:p>
          <a:p>
            <a:pPr marL="342900" indent="-342900"/>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  </a:t>
            </a:r>
            <a:r>
              <a:rPr lang="en-US" sz="2400" dirty="0">
                <a:solidFill>
                  <a:srgbClr val="FF0000"/>
                </a:solidFill>
                <a:latin typeface="Raleway"/>
                <a:ea typeface="Raleway"/>
                <a:cs typeface="Raleway"/>
                <a:sym typeface="Raleway"/>
              </a:rPr>
              <a:t>Contact Ethics Office or OGC prior to vote to ensure you follow correct procedure to declare voting conflict</a:t>
            </a: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2923556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3</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400" dirty="0">
                <a:solidFill>
                  <a:srgbClr val="000000"/>
                </a:solidFill>
                <a:latin typeface="Raleway"/>
                <a:ea typeface="Raleway"/>
                <a:cs typeface="Raleway"/>
                <a:sym typeface="Raleway"/>
              </a:rPr>
              <a:t>You are a City Council Member.  City Council is going to vote on a bill to provide grants to daycare providers.  Your sister owns a daycare business and you know she is interested in applying for a grant.</a:t>
            </a:r>
          </a:p>
          <a:p>
            <a:pPr marL="0" indent="0">
              <a:buNone/>
            </a:pPr>
            <a:endParaRPr lang="en-US" sz="2400" dirty="0">
              <a:solidFill>
                <a:srgbClr val="000000"/>
              </a:solidFill>
              <a:latin typeface="Raleway"/>
              <a:ea typeface="Raleway"/>
              <a:cs typeface="Raleway"/>
              <a:sym typeface="Raleway"/>
            </a:endParaRPr>
          </a:p>
          <a:p>
            <a:pPr marL="0" indent="0">
              <a:buNone/>
            </a:pPr>
            <a:r>
              <a:rPr lang="en-US" sz="2400" dirty="0">
                <a:solidFill>
                  <a:srgbClr val="000000"/>
                </a:solidFill>
                <a:latin typeface="Raleway"/>
                <a:ea typeface="Raleway"/>
                <a:cs typeface="Raleway"/>
                <a:sym typeface="Raleway"/>
              </a:rPr>
              <a:t>Can you vote on that issue?  </a:t>
            </a:r>
          </a:p>
          <a:p>
            <a:pPr marL="0" indent="0">
              <a:buNone/>
            </a:pPr>
            <a:r>
              <a:rPr lang="en-US" sz="2400" dirty="0">
                <a:solidFill>
                  <a:srgbClr val="000000"/>
                </a:solidFill>
                <a:latin typeface="Raleway"/>
                <a:ea typeface="Raleway"/>
                <a:cs typeface="Raleway"/>
                <a:sym typeface="Raleway"/>
              </a:rPr>
              <a:t>Can you participate in discussion?  </a:t>
            </a:r>
          </a:p>
          <a:p>
            <a:pPr marL="0" indent="0">
              <a:buNone/>
            </a:pPr>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a:t>
            </a: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1506343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3</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buNone/>
            </a:pPr>
            <a:r>
              <a:rPr lang="en-US" sz="2800" b="1" dirty="0">
                <a:solidFill>
                  <a:srgbClr val="000000"/>
                </a:solidFill>
                <a:latin typeface="Raleway"/>
                <a:ea typeface="Raleway"/>
                <a:cs typeface="Raleway"/>
                <a:sym typeface="Raleway"/>
              </a:rPr>
              <a:t>ANSWER:</a:t>
            </a:r>
          </a:p>
          <a:p>
            <a:pPr marL="342900" indent="-342900">
              <a:spcAft>
                <a:spcPts val="600"/>
              </a:spcAft>
            </a:pPr>
            <a:r>
              <a:rPr lang="en-US" sz="2400" dirty="0">
                <a:solidFill>
                  <a:srgbClr val="000000"/>
                </a:solidFill>
                <a:latin typeface="Raleway"/>
                <a:ea typeface="Raleway"/>
                <a:cs typeface="Raleway"/>
                <a:sym typeface="Raleway"/>
              </a:rPr>
              <a:t>Can you vote on that issue?  </a:t>
            </a:r>
            <a:r>
              <a:rPr lang="en-US" sz="2400" dirty="0">
                <a:solidFill>
                  <a:srgbClr val="FF0000"/>
                </a:solidFill>
                <a:latin typeface="Raleway"/>
                <a:ea typeface="Raleway"/>
                <a:cs typeface="Raleway"/>
                <a:sym typeface="Raleway"/>
              </a:rPr>
              <a:t>POSSIBLY</a:t>
            </a:r>
          </a:p>
          <a:p>
            <a:pPr marL="342900" indent="-342900">
              <a:spcAft>
                <a:spcPts val="600"/>
              </a:spcAft>
            </a:pPr>
            <a:r>
              <a:rPr lang="en-US" sz="2400" dirty="0">
                <a:solidFill>
                  <a:srgbClr val="000000"/>
                </a:solidFill>
                <a:latin typeface="Raleway"/>
                <a:ea typeface="Raleway"/>
                <a:cs typeface="Raleway"/>
                <a:sym typeface="Raleway"/>
              </a:rPr>
              <a:t>Can you participate in discussion?  </a:t>
            </a:r>
            <a:r>
              <a:rPr lang="en-US" sz="2400" dirty="0">
                <a:solidFill>
                  <a:srgbClr val="FF0000"/>
                </a:solidFill>
                <a:latin typeface="Raleway"/>
                <a:ea typeface="Raleway"/>
                <a:cs typeface="Raleway"/>
                <a:sym typeface="Raleway"/>
              </a:rPr>
              <a:t>YES</a:t>
            </a:r>
          </a:p>
          <a:p>
            <a:pPr marL="342900" indent="-342900"/>
            <a:r>
              <a:rPr lang="en-US" sz="2400" dirty="0">
                <a:solidFill>
                  <a:srgbClr val="000000"/>
                </a:solidFill>
                <a:latin typeface="Raleway"/>
                <a:ea typeface="Raleway"/>
                <a:cs typeface="Raleway"/>
                <a:sym typeface="Raleway"/>
              </a:rPr>
              <a:t>How </a:t>
            </a:r>
            <a:r>
              <a:rPr lang="en-US" sz="2400" dirty="0" smtClean="0">
                <a:solidFill>
                  <a:srgbClr val="000000"/>
                </a:solidFill>
                <a:latin typeface="Raleway"/>
                <a:ea typeface="Raleway"/>
                <a:cs typeface="Raleway"/>
                <a:sym typeface="Raleway"/>
              </a:rPr>
              <a:t>would </a:t>
            </a:r>
            <a:r>
              <a:rPr lang="en-US" sz="2400" dirty="0">
                <a:solidFill>
                  <a:srgbClr val="000000"/>
                </a:solidFill>
                <a:latin typeface="Raleway"/>
                <a:ea typeface="Raleway"/>
                <a:cs typeface="Raleway"/>
                <a:sym typeface="Raleway"/>
              </a:rPr>
              <a:t>you handle this?  </a:t>
            </a:r>
            <a:r>
              <a:rPr lang="en-US" sz="2400" dirty="0">
                <a:solidFill>
                  <a:srgbClr val="FF0000"/>
                </a:solidFill>
                <a:latin typeface="Raleway"/>
                <a:ea typeface="Raleway"/>
                <a:cs typeface="Raleway"/>
                <a:sym typeface="Raleway"/>
              </a:rPr>
              <a:t>Contact Ethics Office or OGC prior to vote to </a:t>
            </a:r>
            <a:r>
              <a:rPr lang="en-US" sz="2400" dirty="0" smtClean="0">
                <a:solidFill>
                  <a:srgbClr val="FF0000"/>
                </a:solidFill>
                <a:latin typeface="Raleway"/>
                <a:ea typeface="Raleway"/>
                <a:cs typeface="Raleway"/>
                <a:sym typeface="Raleway"/>
              </a:rPr>
              <a:t>determine if you can vote</a:t>
            </a:r>
            <a:endParaRPr lang="en-US" sz="2400" dirty="0">
              <a:solidFill>
                <a:srgbClr val="FF0000"/>
              </a:solidFill>
              <a:latin typeface="Raleway"/>
              <a:ea typeface="Raleway"/>
              <a:cs typeface="Raleway"/>
              <a:sym typeface="Raleway"/>
            </a:endParaRP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3087977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lvl="0"/>
            <a:r>
              <a:rPr lang="en-US" dirty="0"/>
              <a:t>VOTING CONFLICTS</a:t>
            </a:r>
            <a:r>
              <a:rPr lang="en" dirty="0"/>
              <a:t>: QUESTION 4</a:t>
            </a:r>
            <a:endParaRPr dirty="0"/>
          </a:p>
        </p:txBody>
      </p:sp>
      <p:sp>
        <p:nvSpPr>
          <p:cNvPr id="105" name="Google Shape;105;p15"/>
          <p:cNvSpPr txBox="1">
            <a:spLocks noGrp="1"/>
          </p:cNvSpPr>
          <p:nvPr>
            <p:ph type="body" idx="1"/>
          </p:nvPr>
        </p:nvSpPr>
        <p:spPr>
          <a:xfrm>
            <a:off x="729450" y="1307000"/>
            <a:ext cx="7688700" cy="2261100"/>
          </a:xfrm>
          <a:prstGeom prst="rect">
            <a:avLst/>
          </a:prstGeom>
        </p:spPr>
        <p:txBody>
          <a:bodyPr spcFirstLastPara="1" wrap="square" lIns="91425" tIns="91425" rIns="91425" bIns="91425" anchor="t" anchorCtr="0">
            <a:noAutofit/>
          </a:bodyPr>
          <a:lstStyle/>
          <a:p>
            <a:pPr marL="0" indent="0">
              <a:spcAft>
                <a:spcPts val="1200"/>
              </a:spcAft>
              <a:buNone/>
            </a:pPr>
            <a:r>
              <a:rPr lang="en-US" sz="2200" dirty="0">
                <a:solidFill>
                  <a:srgbClr val="000000"/>
                </a:solidFill>
                <a:latin typeface="Raleway"/>
                <a:ea typeface="Raleway"/>
                <a:cs typeface="Raleway"/>
                <a:sym typeface="Raleway"/>
              </a:rPr>
              <a:t>You are a City Council Member.  City Council is going to vote on a bill to provide economic incentives to a company for whom you </a:t>
            </a:r>
            <a:r>
              <a:rPr lang="en-US" sz="2200" dirty="0">
                <a:solidFill>
                  <a:srgbClr val="FF0000"/>
                </a:solidFill>
                <a:latin typeface="Raleway"/>
                <a:ea typeface="Raleway"/>
                <a:cs typeface="Raleway"/>
                <a:sym typeface="Raleway"/>
              </a:rPr>
              <a:t>previously</a:t>
            </a:r>
            <a:r>
              <a:rPr lang="en-US" sz="2200" dirty="0">
                <a:solidFill>
                  <a:srgbClr val="000000"/>
                </a:solidFill>
                <a:latin typeface="Raleway"/>
                <a:ea typeface="Raleway"/>
                <a:cs typeface="Raleway"/>
                <a:sym typeface="Raleway"/>
              </a:rPr>
              <a:t> performed work.</a:t>
            </a:r>
            <a:r>
              <a:rPr lang="en-US" sz="2200" dirty="0">
                <a:solidFill>
                  <a:srgbClr val="000000"/>
                </a:solidFill>
                <a:latin typeface="Raleway"/>
                <a:ea typeface="Raleway"/>
                <a:cs typeface="Raleway"/>
              </a:rPr>
              <a:t>  There is no immediate work being performed by you for this company. </a:t>
            </a:r>
            <a:endParaRPr lang="en-US" sz="2200" dirty="0">
              <a:solidFill>
                <a:srgbClr val="000000"/>
              </a:solidFill>
              <a:latin typeface="Raleway"/>
              <a:ea typeface="Raleway"/>
              <a:cs typeface="Raleway"/>
              <a:sym typeface="Raleway"/>
            </a:endParaRPr>
          </a:p>
          <a:p>
            <a:pPr marL="0" indent="0">
              <a:buNone/>
            </a:pPr>
            <a:r>
              <a:rPr lang="en-US" sz="2200" dirty="0" smtClean="0">
                <a:solidFill>
                  <a:srgbClr val="000000"/>
                </a:solidFill>
                <a:latin typeface="Raleway"/>
                <a:ea typeface="Raleway"/>
                <a:cs typeface="Raleway"/>
                <a:sym typeface="Raleway"/>
              </a:rPr>
              <a:t>Can </a:t>
            </a:r>
            <a:r>
              <a:rPr lang="en-US" sz="2200" dirty="0">
                <a:solidFill>
                  <a:srgbClr val="000000"/>
                </a:solidFill>
                <a:latin typeface="Raleway"/>
                <a:ea typeface="Raleway"/>
                <a:cs typeface="Raleway"/>
                <a:sym typeface="Raleway"/>
              </a:rPr>
              <a:t>you vote on that issue?  </a:t>
            </a:r>
          </a:p>
          <a:p>
            <a:pPr marL="0" indent="0">
              <a:buNone/>
            </a:pPr>
            <a:r>
              <a:rPr lang="en-US" sz="2200" dirty="0">
                <a:solidFill>
                  <a:srgbClr val="000000"/>
                </a:solidFill>
                <a:latin typeface="Raleway"/>
                <a:ea typeface="Raleway"/>
                <a:cs typeface="Raleway"/>
                <a:sym typeface="Raleway"/>
              </a:rPr>
              <a:t>Can you participate in discussion?  </a:t>
            </a:r>
          </a:p>
          <a:p>
            <a:pPr marL="0" indent="0">
              <a:buNone/>
            </a:pPr>
            <a:endParaRPr lang="en-US" sz="2400" dirty="0">
              <a:solidFill>
                <a:srgbClr val="000000"/>
              </a:solidFill>
              <a:latin typeface="Raleway"/>
              <a:ea typeface="Raleway"/>
              <a:cs typeface="Raleway"/>
              <a:sym typeface="Raleway"/>
            </a:endParaRPr>
          </a:p>
          <a:p>
            <a:pPr marL="0" indent="0">
              <a:buNone/>
            </a:pPr>
            <a:r>
              <a:rPr lang="en-US" sz="2400" b="1" dirty="0">
                <a:solidFill>
                  <a:srgbClr val="000000"/>
                </a:solidFill>
                <a:latin typeface="Raleway"/>
                <a:ea typeface="Raleway"/>
                <a:cs typeface="Raleway"/>
                <a:sym typeface="Raleway"/>
              </a:rPr>
              <a:t>ANSWER</a:t>
            </a:r>
            <a:r>
              <a:rPr lang="en-US" sz="2400" b="1" dirty="0" smtClean="0">
                <a:solidFill>
                  <a:srgbClr val="000000"/>
                </a:solidFill>
                <a:latin typeface="Raleway"/>
                <a:ea typeface="Raleway"/>
                <a:cs typeface="Raleway"/>
                <a:sym typeface="Raleway"/>
              </a:rPr>
              <a:t>:  </a:t>
            </a:r>
            <a:r>
              <a:rPr lang="en-US" sz="2400" dirty="0" smtClean="0">
                <a:solidFill>
                  <a:srgbClr val="FF0000"/>
                </a:solidFill>
                <a:latin typeface="Raleway"/>
                <a:ea typeface="Raleway"/>
                <a:cs typeface="Raleway"/>
                <a:sym typeface="Raleway"/>
              </a:rPr>
              <a:t>Yes because no current work</a:t>
            </a:r>
            <a:endParaRPr lang="en-US" sz="2400" dirty="0">
              <a:solidFill>
                <a:srgbClr val="FF0000"/>
              </a:solidFill>
              <a:latin typeface="Raleway"/>
              <a:ea typeface="Raleway"/>
              <a:cs typeface="Raleway"/>
              <a:sym typeface="Raleway"/>
            </a:endParaRPr>
          </a:p>
        </p:txBody>
      </p:sp>
      <p:pic>
        <p:nvPicPr>
          <p:cNvPr id="6" name="Picture 5" descr="a large hand chooses one of three small men from a group. The one he chooses is wearing a crown to illustrate the danger area voting conflicts.&#10;">
            <a:extLst>
              <a:ext uri="{FF2B5EF4-FFF2-40B4-BE49-F238E27FC236}">
                <a16:creationId xmlns="" xmlns:a16="http://schemas.microsoft.com/office/drawing/2014/main" id="{EC539FAA-736C-3447-A4B2-97ACBE68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06" y="3749553"/>
            <a:ext cx="1237990" cy="1237990"/>
          </a:xfrm>
          <a:prstGeom prst="rect">
            <a:avLst/>
          </a:prstGeom>
        </p:spPr>
      </p:pic>
    </p:spTree>
    <p:extLst>
      <p:ext uri="{BB962C8B-B14F-4D97-AF65-F5344CB8AC3E}">
        <p14:creationId xmlns:p14="http://schemas.microsoft.com/office/powerpoint/2010/main" val="3709281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police car to illustrate the danger area of misusing posi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1705445"/>
            <a:ext cx="5123792" cy="2157107"/>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#7</a:t>
            </a:r>
            <a:br>
              <a:rPr lang="en" dirty="0"/>
            </a:br>
            <a:r>
              <a:rPr lang="en" sz="4800" dirty="0"/>
              <a:t>MISUSE OF POSITION</a:t>
            </a:r>
            <a:endParaRPr sz="4800" dirty="0"/>
          </a:p>
        </p:txBody>
      </p:sp>
    </p:spTree>
    <p:extLst>
      <p:ext uri="{BB962C8B-B14F-4D97-AF65-F5344CB8AC3E}">
        <p14:creationId xmlns:p14="http://schemas.microsoft.com/office/powerpoint/2010/main" val="30815749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MISUSE OF POSITION</a:t>
            </a:r>
            <a:endParaRPr lang="en-US" dirty="0"/>
          </a:p>
        </p:txBody>
      </p:sp>
      <p:sp>
        <p:nvSpPr>
          <p:cNvPr id="105" name="Google Shape;105;p15"/>
          <p:cNvSpPr txBox="1">
            <a:spLocks noGrp="1"/>
          </p:cNvSpPr>
          <p:nvPr>
            <p:ph type="body" idx="1"/>
          </p:nvPr>
        </p:nvSpPr>
        <p:spPr>
          <a:xfrm>
            <a:off x="729451" y="1157288"/>
            <a:ext cx="7870153" cy="2418399"/>
          </a:xfrm>
          <a:prstGeom prst="rect">
            <a:avLst/>
          </a:prstGeom>
        </p:spPr>
        <p:txBody>
          <a:bodyPr spcFirstLastPara="1" wrap="square" lIns="91425" tIns="91425" rIns="91425" bIns="91425" anchor="t" anchorCtr="0">
            <a:noAutofit/>
          </a:bodyPr>
          <a:lstStyle/>
          <a:p>
            <a:pPr marL="0" indent="0">
              <a:lnSpc>
                <a:spcPct val="125000"/>
              </a:lnSpc>
              <a:buNone/>
            </a:pPr>
            <a:r>
              <a:rPr lang="en-US" sz="2000" dirty="0">
                <a:solidFill>
                  <a:srgbClr val="000000"/>
                </a:solidFill>
                <a:latin typeface="Raleway"/>
                <a:ea typeface="Raleway"/>
                <a:cs typeface="Raleway"/>
                <a:sym typeface="Raleway"/>
              </a:rPr>
              <a:t>Danger Area:</a:t>
            </a:r>
          </a:p>
          <a:p>
            <a:pPr marL="0" indent="0">
              <a:lnSpc>
                <a:spcPct val="125000"/>
              </a:lnSpc>
              <a:buNone/>
            </a:pPr>
            <a:endParaRPr lang="en-US" sz="2000" dirty="0" smtClean="0">
              <a:solidFill>
                <a:srgbClr val="000000"/>
              </a:solidFill>
              <a:latin typeface="Raleway"/>
              <a:ea typeface="Raleway"/>
              <a:cs typeface="Raleway"/>
              <a:sym typeface="Raleway"/>
            </a:endParaRPr>
          </a:p>
          <a:p>
            <a:pPr marL="0" indent="0">
              <a:lnSpc>
                <a:spcPct val="125000"/>
              </a:lnSpc>
              <a:buNone/>
            </a:pPr>
            <a:r>
              <a:rPr lang="en-US" sz="2000" dirty="0" smtClean="0">
                <a:solidFill>
                  <a:srgbClr val="000000"/>
                </a:solidFill>
                <a:latin typeface="Raleway"/>
                <a:ea typeface="Raleway"/>
                <a:cs typeface="Raleway"/>
                <a:sym typeface="Raleway"/>
              </a:rPr>
              <a:t>Don’t use your title or position to get things for you or anyone else</a:t>
            </a:r>
          </a:p>
          <a:p>
            <a:pPr marL="0" indent="0">
              <a:lnSpc>
                <a:spcPct val="125000"/>
              </a:lnSpc>
              <a:buNone/>
            </a:pPr>
            <a:endParaRPr lang="en-US" sz="2000" dirty="0" smtClean="0">
              <a:solidFill>
                <a:srgbClr val="000000"/>
              </a:solidFill>
              <a:latin typeface="Raleway"/>
              <a:ea typeface="Raleway"/>
              <a:cs typeface="Raleway"/>
              <a:sym typeface="Raleway"/>
            </a:endParaRPr>
          </a:p>
          <a:p>
            <a:pPr marL="0" indent="0">
              <a:lnSpc>
                <a:spcPct val="125000"/>
              </a:lnSpc>
              <a:buNone/>
            </a:pPr>
            <a:r>
              <a:rPr lang="en-US" sz="2000" dirty="0" smtClean="0">
                <a:solidFill>
                  <a:srgbClr val="000000"/>
                </a:solidFill>
                <a:latin typeface="Raleway"/>
                <a:ea typeface="Raleway"/>
                <a:cs typeface="Raleway"/>
                <a:sym typeface="Raleway"/>
              </a:rPr>
              <a:t>Follow the same process as all citizens</a:t>
            </a:r>
          </a:p>
          <a:p>
            <a:pPr marL="0" indent="0">
              <a:lnSpc>
                <a:spcPct val="125000"/>
              </a:lnSpc>
              <a:buNone/>
            </a:pPr>
            <a:endParaRPr lang="en-US" sz="2000" dirty="0" smtClean="0">
              <a:solidFill>
                <a:srgbClr val="000000"/>
              </a:solidFill>
              <a:latin typeface="Raleway"/>
              <a:ea typeface="Raleway"/>
              <a:cs typeface="Raleway"/>
              <a:sym typeface="Raleway"/>
            </a:endParaRPr>
          </a:p>
          <a:p>
            <a:pPr marL="0" indent="0">
              <a:lnSpc>
                <a:spcPct val="125000"/>
              </a:lnSpc>
              <a:spcAft>
                <a:spcPts val="1800"/>
              </a:spcAft>
              <a:buNone/>
            </a:pPr>
            <a:r>
              <a:rPr lang="en-US" sz="2000" dirty="0" smtClean="0">
                <a:solidFill>
                  <a:srgbClr val="000000"/>
                </a:solidFill>
                <a:latin typeface="Raleway"/>
                <a:ea typeface="Raleway"/>
                <a:cs typeface="Raleway"/>
                <a:sym typeface="Raleway"/>
              </a:rPr>
              <a:t>“</a:t>
            </a:r>
            <a:r>
              <a:rPr lang="en-US" sz="2000" dirty="0">
                <a:solidFill>
                  <a:srgbClr val="000000"/>
                </a:solidFill>
                <a:latin typeface="Raleway"/>
                <a:ea typeface="Raleway"/>
                <a:cs typeface="Raleway"/>
                <a:sym typeface="Raleway"/>
              </a:rPr>
              <a:t>Do you know who  I am…..”</a:t>
            </a:r>
          </a:p>
          <a:p>
            <a:pPr marL="0" indent="0">
              <a:lnSpc>
                <a:spcPct val="125000"/>
              </a:lnSpc>
              <a:buNone/>
            </a:pPr>
            <a:endParaRPr lang="en-US" sz="2400" dirty="0">
              <a:solidFill>
                <a:srgbClr val="000000"/>
              </a:solidFill>
              <a:latin typeface="Raleway"/>
              <a:ea typeface="Raleway"/>
              <a:cs typeface="Raleway"/>
              <a:sym typeface="Raleway"/>
            </a:endParaRPr>
          </a:p>
          <a:p>
            <a:pPr marL="0" indent="0">
              <a:lnSpc>
                <a:spcPct val="125000"/>
              </a:lnSpc>
              <a:buNone/>
            </a:pPr>
            <a:endParaRPr lang="en-US" sz="24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65276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64960"/>
            <a:ext cx="7688700" cy="535200"/>
          </a:xfrm>
        </p:spPr>
        <p:txBody>
          <a:bodyPr/>
          <a:lstStyle/>
          <a:p>
            <a:r>
              <a:rPr lang="en-US" dirty="0"/>
              <a:t>MISUSE OF POSITION: </a:t>
            </a:r>
            <a:r>
              <a:rPr lang="en-US" dirty="0" smtClean="0"/>
              <a:t>QUESTION </a:t>
            </a:r>
            <a:r>
              <a:rPr lang="en-US" dirty="0"/>
              <a:t>1  </a:t>
            </a:r>
          </a:p>
        </p:txBody>
      </p:sp>
      <p:sp>
        <p:nvSpPr>
          <p:cNvPr id="3" name="Text Placeholder 2"/>
          <p:cNvSpPr>
            <a:spLocks noGrp="1"/>
          </p:cNvSpPr>
          <p:nvPr>
            <p:ph type="body" idx="1"/>
          </p:nvPr>
        </p:nvSpPr>
        <p:spPr>
          <a:xfrm>
            <a:off x="729450" y="1435331"/>
            <a:ext cx="7688700" cy="2904644"/>
          </a:xfrm>
        </p:spPr>
        <p:txBody>
          <a:bodyPr>
            <a:noAutofit/>
          </a:bodyPr>
          <a:lstStyle/>
          <a:p>
            <a:pPr marL="146050" indent="0">
              <a:buNone/>
            </a:pPr>
            <a:r>
              <a:rPr lang="en-US" sz="2000" dirty="0">
                <a:solidFill>
                  <a:schemeClr val="bg2"/>
                </a:solidFill>
                <a:latin typeface="Raleway" panose="020B0604020202020204" charset="0"/>
              </a:rPr>
              <a:t>Your aunt calls. There is a rabid raccoon in her backyard. She insists you get someone </a:t>
            </a:r>
            <a:r>
              <a:rPr lang="en-US" sz="2000" b="1" u="sng" dirty="0">
                <a:solidFill>
                  <a:schemeClr val="bg2"/>
                </a:solidFill>
                <a:latin typeface="Raleway" panose="020B0604020202020204" charset="0"/>
              </a:rPr>
              <a:t>today</a:t>
            </a:r>
            <a:r>
              <a:rPr lang="en-US" sz="2000" dirty="0">
                <a:solidFill>
                  <a:schemeClr val="bg2"/>
                </a:solidFill>
                <a:latin typeface="Raleway" panose="020B0604020202020204" charset="0"/>
              </a:rPr>
              <a:t> to trap it.</a:t>
            </a:r>
          </a:p>
          <a:p>
            <a:pPr marL="146050" indent="0">
              <a:buNone/>
            </a:pPr>
            <a:endParaRPr lang="en-US" sz="2000" dirty="0">
              <a:solidFill>
                <a:schemeClr val="bg2"/>
              </a:solidFill>
              <a:latin typeface="Raleway" panose="020B0604020202020204" charset="0"/>
            </a:endParaRPr>
          </a:p>
          <a:p>
            <a:pPr marL="146050" indent="0">
              <a:buNone/>
            </a:pPr>
            <a:r>
              <a:rPr lang="en-US" sz="2000" dirty="0">
                <a:solidFill>
                  <a:schemeClr val="bg2"/>
                </a:solidFill>
                <a:latin typeface="Raleway" panose="020B0604020202020204" charset="0"/>
              </a:rPr>
              <a:t>Can you have your ECA call Animal Control to get it done? They do it for other </a:t>
            </a:r>
            <a:r>
              <a:rPr lang="en-US" sz="2000" dirty="0" smtClean="0">
                <a:solidFill>
                  <a:schemeClr val="bg2"/>
                </a:solidFill>
                <a:latin typeface="Raleway" panose="020B0604020202020204" charset="0"/>
              </a:rPr>
              <a:t>citizens.</a:t>
            </a:r>
            <a:endParaRPr lang="en-US" sz="2000" dirty="0">
              <a:solidFill>
                <a:schemeClr val="bg2"/>
              </a:solidFill>
              <a:latin typeface="Raleway" panose="020B0604020202020204" charset="0"/>
            </a:endParaRPr>
          </a:p>
          <a:p>
            <a:pPr marL="146050" indent="0">
              <a:buNone/>
            </a:pPr>
            <a:r>
              <a:rPr lang="en-US" sz="2000" dirty="0">
                <a:solidFill>
                  <a:schemeClr val="bg2"/>
                </a:solidFill>
                <a:latin typeface="Raleway" panose="020B0604020202020204" charset="0"/>
              </a:rPr>
              <a:t>How would you handle this</a:t>
            </a:r>
            <a:r>
              <a:rPr lang="en-US" sz="2000" dirty="0" smtClean="0">
                <a:solidFill>
                  <a:schemeClr val="bg2"/>
                </a:solidFill>
                <a:latin typeface="Raleway" panose="020B0604020202020204" charset="0"/>
              </a:rPr>
              <a:t>?</a:t>
            </a:r>
          </a:p>
          <a:p>
            <a:pPr marL="146050" indent="0">
              <a:buNone/>
            </a:pPr>
            <a:endParaRPr lang="en-US" sz="2000" dirty="0">
              <a:solidFill>
                <a:schemeClr val="bg2"/>
              </a:solidFill>
              <a:latin typeface="Raleway" panose="020B0604020202020204" charset="0"/>
            </a:endParaRPr>
          </a:p>
          <a:p>
            <a:pPr marL="146050" lvl="0" indent="0">
              <a:buNone/>
            </a:pPr>
            <a:r>
              <a:rPr lang="en-US" sz="2000" b="1" dirty="0">
                <a:solidFill>
                  <a:srgbClr val="000000"/>
                </a:solidFill>
                <a:latin typeface="Raleway" panose="020B0604020202020204" charset="0"/>
                <a:ea typeface="Raleway"/>
                <a:cs typeface="Raleway"/>
              </a:rPr>
              <a:t>ANSWER:________</a:t>
            </a:r>
          </a:p>
          <a:p>
            <a:pPr marL="146050" indent="0">
              <a:buNone/>
            </a:pPr>
            <a:endParaRPr lang="en-US" sz="2400" dirty="0">
              <a:solidFill>
                <a:schemeClr val="bg2"/>
              </a:solidFill>
            </a:endParaRPr>
          </a:p>
        </p:txBody>
      </p:sp>
      <p:pic>
        <p:nvPicPr>
          <p:cNvPr id="5" name="Picture 4" descr="racoon with his paws up to illustrate the misuse of position scenario.">
            <a:extLst>
              <a:ext uri="{FF2B5EF4-FFF2-40B4-BE49-F238E27FC236}">
                <a16:creationId xmlns="" xmlns:a16="http://schemas.microsoft.com/office/drawing/2014/main" id="{1B51E9C4-0AF1-374B-8C96-515A8966FC99}"/>
              </a:ext>
            </a:extLst>
          </p:cNvPr>
          <p:cNvPicPr>
            <a:picLocks noChangeAspect="1"/>
          </p:cNvPicPr>
          <p:nvPr/>
        </p:nvPicPr>
        <p:blipFill rotWithShape="1">
          <a:blip r:embed="rId3"/>
          <a:srcRect l="15972" r="17024"/>
          <a:stretch/>
        </p:blipFill>
        <p:spPr>
          <a:xfrm>
            <a:off x="7481455" y="3516389"/>
            <a:ext cx="1383018" cy="1371600"/>
          </a:xfrm>
          <a:prstGeom prst="rect">
            <a:avLst/>
          </a:prstGeom>
        </p:spPr>
      </p:pic>
    </p:spTree>
    <p:extLst>
      <p:ext uri="{BB962C8B-B14F-4D97-AF65-F5344CB8AC3E}">
        <p14:creationId xmlns:p14="http://schemas.microsoft.com/office/powerpoint/2010/main" val="3362009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four gift boxes of various sizes and colors to illustrate the danger area of gift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5553"/>
            <a:ext cx="3657600" cy="3657600"/>
          </a:xfrm>
          <a:prstGeom prst="rect">
            <a:avLst/>
          </a:prstGeom>
        </p:spPr>
      </p:pic>
      <p:sp>
        <p:nvSpPr>
          <p:cNvPr id="104" name="Google Shape;104;p15"/>
          <p:cNvSpPr txBox="1">
            <a:spLocks noGrp="1"/>
          </p:cNvSpPr>
          <p:nvPr>
            <p:ph type="title"/>
          </p:nvPr>
        </p:nvSpPr>
        <p:spPr>
          <a:xfrm>
            <a:off x="3831022" y="2191407"/>
            <a:ext cx="5123792" cy="1324303"/>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#1</a:t>
            </a:r>
            <a:br>
              <a:rPr lang="en" dirty="0"/>
            </a:br>
            <a:r>
              <a:rPr lang="en" sz="4800" dirty="0"/>
              <a:t>GIFTS</a:t>
            </a:r>
            <a:endParaRPr sz="4800" dirty="0"/>
          </a:p>
        </p:txBody>
      </p:sp>
    </p:spTree>
    <p:extLst>
      <p:ext uri="{BB962C8B-B14F-4D97-AF65-F5344CB8AC3E}">
        <p14:creationId xmlns:p14="http://schemas.microsoft.com/office/powerpoint/2010/main" val="1019203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31710"/>
            <a:ext cx="7688700" cy="535200"/>
          </a:xfrm>
        </p:spPr>
        <p:txBody>
          <a:bodyPr/>
          <a:lstStyle/>
          <a:p>
            <a:r>
              <a:rPr lang="en-US" dirty="0"/>
              <a:t>MISUSE OF POSITION: </a:t>
            </a:r>
            <a:r>
              <a:rPr lang="en-US" dirty="0" smtClean="0"/>
              <a:t>QUESTION </a:t>
            </a:r>
            <a:r>
              <a:rPr lang="en-US" dirty="0"/>
              <a:t>2</a:t>
            </a:r>
          </a:p>
        </p:txBody>
      </p:sp>
      <p:sp>
        <p:nvSpPr>
          <p:cNvPr id="3" name="Text Placeholder 2"/>
          <p:cNvSpPr>
            <a:spLocks noGrp="1"/>
          </p:cNvSpPr>
          <p:nvPr>
            <p:ph type="body" idx="1"/>
          </p:nvPr>
        </p:nvSpPr>
        <p:spPr>
          <a:xfrm>
            <a:off x="729450" y="1363287"/>
            <a:ext cx="6907175" cy="2976688"/>
          </a:xfrm>
        </p:spPr>
        <p:txBody>
          <a:bodyPr/>
          <a:lstStyle/>
          <a:p>
            <a:pPr marL="146050" indent="0">
              <a:buNone/>
            </a:pPr>
            <a:r>
              <a:rPr lang="en-US" sz="2000" dirty="0">
                <a:solidFill>
                  <a:schemeClr val="bg2"/>
                </a:solidFill>
              </a:rPr>
              <a:t>There is a City Employee that you find particularly attractive.  You put your arm around </a:t>
            </a:r>
            <a:r>
              <a:rPr lang="en-US" sz="2000" dirty="0" smtClean="0">
                <a:solidFill>
                  <a:schemeClr val="bg2"/>
                </a:solidFill>
              </a:rPr>
              <a:t>the person </a:t>
            </a:r>
            <a:r>
              <a:rPr lang="en-US" sz="2000" dirty="0">
                <a:solidFill>
                  <a:schemeClr val="bg2"/>
                </a:solidFill>
              </a:rPr>
              <a:t>and </a:t>
            </a:r>
            <a:r>
              <a:rPr lang="en-US" sz="2000" dirty="0" smtClean="0">
                <a:solidFill>
                  <a:schemeClr val="bg2"/>
                </a:solidFill>
              </a:rPr>
              <a:t>tell them “you look really hot in that outfit”.</a:t>
            </a:r>
            <a:endParaRPr lang="en-US" sz="2000" dirty="0">
              <a:solidFill>
                <a:schemeClr val="bg2"/>
              </a:solidFill>
            </a:endParaRPr>
          </a:p>
          <a:p>
            <a:pPr marL="146050" indent="0">
              <a:buNone/>
            </a:pPr>
            <a:endParaRPr lang="en-US" sz="2000" dirty="0" smtClean="0">
              <a:solidFill>
                <a:schemeClr val="bg2"/>
              </a:solidFill>
            </a:endParaRPr>
          </a:p>
          <a:p>
            <a:pPr marL="146050" indent="0">
              <a:buNone/>
            </a:pPr>
            <a:r>
              <a:rPr lang="en-US" sz="2000" dirty="0" smtClean="0">
                <a:solidFill>
                  <a:schemeClr val="bg2"/>
                </a:solidFill>
              </a:rPr>
              <a:t>Is this misuse of position? </a:t>
            </a:r>
          </a:p>
          <a:p>
            <a:pPr marL="146050" indent="0">
              <a:buNone/>
            </a:pPr>
            <a:endParaRPr lang="en-US" sz="2000" dirty="0">
              <a:solidFill>
                <a:schemeClr val="bg2"/>
              </a:solidFill>
            </a:endParaRPr>
          </a:p>
          <a:p>
            <a:pPr marL="146050" lvl="0" indent="0">
              <a:buNone/>
            </a:pPr>
            <a:r>
              <a:rPr lang="en-US" sz="2000" b="1" dirty="0">
                <a:solidFill>
                  <a:srgbClr val="000000"/>
                </a:solidFill>
                <a:latin typeface="Raleway"/>
                <a:ea typeface="Raleway"/>
                <a:cs typeface="Raleway"/>
              </a:rPr>
              <a:t>ANSWER:________</a:t>
            </a:r>
          </a:p>
        </p:txBody>
      </p:sp>
      <p:pic>
        <p:nvPicPr>
          <p:cNvPr id="4" name="Picture 3" descr="Graphic, person standing, putting his hand on another person’s shoulder who is sitting to illustrate the misuse of position scenario.&#10;"/>
          <p:cNvPicPr>
            <a:picLocks noChangeAspect="1"/>
          </p:cNvPicPr>
          <p:nvPr/>
        </p:nvPicPr>
        <p:blipFill rotWithShape="1">
          <a:blip r:embed="rId3"/>
          <a:srcRect l="19612" r="20223"/>
          <a:stretch/>
        </p:blipFill>
        <p:spPr>
          <a:xfrm>
            <a:off x="7481453" y="3467994"/>
            <a:ext cx="1375351" cy="1371600"/>
          </a:xfrm>
          <a:prstGeom prst="rect">
            <a:avLst/>
          </a:prstGeom>
        </p:spPr>
      </p:pic>
    </p:spTree>
    <p:extLst>
      <p:ext uri="{BB962C8B-B14F-4D97-AF65-F5344CB8AC3E}">
        <p14:creationId xmlns:p14="http://schemas.microsoft.com/office/powerpoint/2010/main" val="42236435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25218"/>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REAL-LIFE EXAMPLE</a:t>
            </a:r>
            <a:endParaRPr lang="en-US" dirty="0"/>
          </a:p>
        </p:txBody>
      </p:sp>
      <p:sp>
        <p:nvSpPr>
          <p:cNvPr id="8" name="Google Shape;105;p15"/>
          <p:cNvSpPr txBox="1">
            <a:spLocks/>
          </p:cNvSpPr>
          <p:nvPr/>
        </p:nvSpPr>
        <p:spPr>
          <a:xfrm>
            <a:off x="840920" y="1298849"/>
            <a:ext cx="7772401" cy="286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buNone/>
            </a:pPr>
            <a:r>
              <a:rPr lang="en-US" sz="1200" b="1" i="1" dirty="0" smtClean="0">
                <a:solidFill>
                  <a:srgbClr val="000000"/>
                </a:solidFill>
                <a:latin typeface="Raleway"/>
                <a:ea typeface="Raleway"/>
                <a:cs typeface="Raleway"/>
                <a:sym typeface="Raleway"/>
              </a:rPr>
              <a:t>City Commissioner forced to resign for licking men’s faces…</a:t>
            </a:r>
            <a:endParaRPr lang="en-US" sz="1200" b="1" i="1" dirty="0">
              <a:solidFill>
                <a:srgbClr val="000000"/>
              </a:solidFill>
              <a:latin typeface="Raleway"/>
              <a:ea typeface="Raleway"/>
              <a:cs typeface="Raleway"/>
              <a:sym typeface="Raleway"/>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71</a:t>
            </a:fld>
            <a:endParaRPr lang="en"/>
          </a:p>
        </p:txBody>
      </p:sp>
      <p:grpSp>
        <p:nvGrpSpPr>
          <p:cNvPr id="3" name="Group 2" descr="Washington Post newspaper headline about a Florida politician licking men’s faces and Stephen Colbert on the Late Show doing a segment called, “Meanwhile”.&#10;"/>
          <p:cNvGrpSpPr/>
          <p:nvPr/>
        </p:nvGrpSpPr>
        <p:grpSpPr>
          <a:xfrm>
            <a:off x="1238804" y="1825511"/>
            <a:ext cx="7200989" cy="2965417"/>
            <a:chOff x="1238804" y="1825511"/>
            <a:chExt cx="7200989" cy="2965417"/>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76" t="14757" r="27978" b="22743"/>
            <a:stretch/>
          </p:blipFill>
          <p:spPr bwMode="auto">
            <a:xfrm>
              <a:off x="1238804" y="1825511"/>
              <a:ext cx="4720558" cy="264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colbert meanwhile 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115" y="3184046"/>
              <a:ext cx="2856678" cy="16068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75660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lvl="0"/>
            <a:r>
              <a:rPr lang="en-US" dirty="0"/>
              <a:t>MISUSE OF POSITION</a:t>
            </a:r>
            <a:r>
              <a:rPr lang="en" dirty="0" smtClean="0"/>
              <a:t>: QUESTION </a:t>
            </a:r>
            <a:r>
              <a:rPr lang="en" dirty="0"/>
              <a:t>3</a:t>
            </a:r>
            <a:endParaRPr dirty="0"/>
          </a:p>
        </p:txBody>
      </p:sp>
      <p:sp>
        <p:nvSpPr>
          <p:cNvPr id="105" name="Google Shape;105;p15"/>
          <p:cNvSpPr txBox="1">
            <a:spLocks noGrp="1"/>
          </p:cNvSpPr>
          <p:nvPr>
            <p:ph type="body" idx="1"/>
          </p:nvPr>
        </p:nvSpPr>
        <p:spPr>
          <a:xfrm>
            <a:off x="729450" y="1316312"/>
            <a:ext cx="7090056" cy="2418399"/>
          </a:xfrm>
          <a:prstGeom prst="rect">
            <a:avLst/>
          </a:prstGeom>
        </p:spPr>
        <p:txBody>
          <a:bodyPr spcFirstLastPara="1" wrap="square" lIns="91425" tIns="91425" rIns="91425" bIns="91425" anchor="t" anchorCtr="0">
            <a:noAutofit/>
          </a:bodyPr>
          <a:lstStyle/>
          <a:p>
            <a:pPr marL="0" indent="0">
              <a:lnSpc>
                <a:spcPct val="125000"/>
              </a:lnSpc>
              <a:buNone/>
            </a:pPr>
            <a:r>
              <a:rPr lang="en-US" sz="2000" dirty="0">
                <a:solidFill>
                  <a:srgbClr val="000000"/>
                </a:solidFill>
                <a:latin typeface="Raleway"/>
                <a:ea typeface="Raleway"/>
                <a:cs typeface="Raleway"/>
                <a:sym typeface="Raleway"/>
              </a:rPr>
              <a:t>You are running late for a very important meeting so you’re speeding a little bit. Unfortunately, you get pulled over.  Can you tell the police officer that you’re on your way to a City Council meeting and in a hurry? </a:t>
            </a:r>
          </a:p>
          <a:p>
            <a:pPr marL="0" indent="0">
              <a:lnSpc>
                <a:spcPct val="125000"/>
              </a:lnSpc>
              <a:buNone/>
            </a:pPr>
            <a:endParaRPr lang="en-US" sz="2000" dirty="0" smtClean="0">
              <a:solidFill>
                <a:srgbClr val="000000"/>
              </a:solidFill>
              <a:latin typeface="Raleway"/>
              <a:ea typeface="Raleway"/>
              <a:cs typeface="Raleway"/>
              <a:sym typeface="Raleway"/>
            </a:endParaRPr>
          </a:p>
          <a:p>
            <a:pPr marL="0" lvl="0" indent="0">
              <a:lnSpc>
                <a:spcPct val="125000"/>
              </a:lnSpc>
              <a:buNone/>
            </a:pPr>
            <a:r>
              <a:rPr lang="en-US" sz="2000" b="1" dirty="0">
                <a:solidFill>
                  <a:srgbClr val="000000"/>
                </a:solidFill>
                <a:latin typeface="Raleway"/>
                <a:ea typeface="Raleway"/>
                <a:cs typeface="Raleway"/>
              </a:rPr>
              <a:t>ANSWER:________</a:t>
            </a:r>
          </a:p>
          <a:p>
            <a:pPr marL="0" indent="0">
              <a:lnSpc>
                <a:spcPct val="125000"/>
              </a:lnSpc>
              <a:buNone/>
            </a:pPr>
            <a:endParaRPr lang="en-US" sz="2400" dirty="0">
              <a:solidFill>
                <a:srgbClr val="000000"/>
              </a:solidFill>
              <a:latin typeface="Raleway"/>
              <a:ea typeface="Raleway"/>
              <a:cs typeface="Raleway"/>
              <a:sym typeface="Raleway"/>
            </a:endParaRPr>
          </a:p>
        </p:txBody>
      </p:sp>
      <p:pic>
        <p:nvPicPr>
          <p:cNvPr id="5" name="Picture 4" descr="police car to illustrate the danger area of misusing posi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427" y="3466795"/>
            <a:ext cx="1371600" cy="1371600"/>
          </a:xfrm>
          <a:prstGeom prst="rect">
            <a:avLst/>
          </a:prstGeom>
        </p:spPr>
      </p:pic>
    </p:spTree>
    <p:extLst>
      <p:ext uri="{BB962C8B-B14F-4D97-AF65-F5344CB8AC3E}">
        <p14:creationId xmlns:p14="http://schemas.microsoft.com/office/powerpoint/2010/main" val="12167871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lvl="0"/>
            <a:r>
              <a:rPr lang="en-US" dirty="0"/>
              <a:t>MISUSE OF POSITION</a:t>
            </a:r>
            <a:r>
              <a:rPr lang="en" dirty="0" smtClean="0"/>
              <a:t>: QUESTION 4</a:t>
            </a:r>
            <a:endParaRPr dirty="0"/>
          </a:p>
        </p:txBody>
      </p:sp>
      <p:sp>
        <p:nvSpPr>
          <p:cNvPr id="105" name="Google Shape;105;p15"/>
          <p:cNvSpPr txBox="1">
            <a:spLocks noGrp="1"/>
          </p:cNvSpPr>
          <p:nvPr>
            <p:ph type="body" idx="1"/>
          </p:nvPr>
        </p:nvSpPr>
        <p:spPr>
          <a:xfrm>
            <a:off x="729450" y="1316312"/>
            <a:ext cx="7090056" cy="2418399"/>
          </a:xfrm>
          <a:prstGeom prst="rect">
            <a:avLst/>
          </a:prstGeom>
        </p:spPr>
        <p:txBody>
          <a:bodyPr spcFirstLastPara="1" wrap="square" lIns="91425" tIns="91425" rIns="91425" bIns="91425" anchor="t" anchorCtr="0">
            <a:noAutofit/>
          </a:bodyPr>
          <a:lstStyle/>
          <a:p>
            <a:pPr marL="0" indent="0">
              <a:lnSpc>
                <a:spcPct val="125000"/>
              </a:lnSpc>
              <a:buNone/>
            </a:pPr>
            <a:r>
              <a:rPr lang="en-US" sz="2000" dirty="0" smtClean="0">
                <a:solidFill>
                  <a:srgbClr val="000000"/>
                </a:solidFill>
                <a:latin typeface="Raleway"/>
                <a:ea typeface="Raleway"/>
                <a:cs typeface="Raleway"/>
                <a:sym typeface="Raleway"/>
              </a:rPr>
              <a:t>As a council member, you are very interested in fighting crime in your district. You sit on the Board for a non-profit that counsels mentally ill teenagers.</a:t>
            </a:r>
          </a:p>
          <a:p>
            <a:pPr marL="0" indent="0">
              <a:lnSpc>
                <a:spcPct val="125000"/>
              </a:lnSpc>
              <a:buNone/>
            </a:pPr>
            <a:endParaRPr lang="en-US" sz="2000" dirty="0">
              <a:solidFill>
                <a:srgbClr val="000000"/>
              </a:solidFill>
              <a:latin typeface="Raleway"/>
              <a:ea typeface="Raleway"/>
              <a:cs typeface="Raleway"/>
              <a:sym typeface="Raleway"/>
            </a:endParaRPr>
          </a:p>
          <a:p>
            <a:pPr marL="0" indent="0">
              <a:lnSpc>
                <a:spcPct val="125000"/>
              </a:lnSpc>
              <a:buNone/>
            </a:pPr>
            <a:r>
              <a:rPr lang="en-US" sz="2000" dirty="0" smtClean="0">
                <a:solidFill>
                  <a:srgbClr val="000000"/>
                </a:solidFill>
                <a:latin typeface="Raleway"/>
                <a:ea typeface="Raleway"/>
                <a:cs typeface="Raleway"/>
                <a:sym typeface="Raleway"/>
              </a:rPr>
              <a:t>Can you send out a letter about funding the</a:t>
            </a:r>
          </a:p>
          <a:p>
            <a:pPr marL="0" indent="0">
              <a:lnSpc>
                <a:spcPct val="125000"/>
              </a:lnSpc>
              <a:buNone/>
            </a:pPr>
            <a:r>
              <a:rPr lang="en-US" sz="2000" dirty="0" smtClean="0">
                <a:solidFill>
                  <a:srgbClr val="000000"/>
                </a:solidFill>
                <a:latin typeface="Raleway"/>
                <a:ea typeface="Raleway"/>
                <a:cs typeface="Raleway"/>
                <a:sym typeface="Raleway"/>
              </a:rPr>
              <a:t>non profit to City Council?</a:t>
            </a:r>
          </a:p>
          <a:p>
            <a:pPr marL="0" indent="0">
              <a:lnSpc>
                <a:spcPct val="125000"/>
              </a:lnSpc>
              <a:buNone/>
            </a:pPr>
            <a:endParaRPr lang="en-US" sz="2400" dirty="0">
              <a:solidFill>
                <a:srgbClr val="000000"/>
              </a:solidFill>
              <a:latin typeface="Raleway"/>
              <a:ea typeface="Raleway"/>
              <a:cs typeface="Raleway"/>
              <a:sym typeface="Raleway"/>
            </a:endParaRPr>
          </a:p>
        </p:txBody>
      </p:sp>
      <p:pic>
        <p:nvPicPr>
          <p:cNvPr id="2" name="Picture 1" descr="piece of paper that says “non-profit” on it to illustrate the misuse of position scenario.&#10;"/>
          <p:cNvPicPr>
            <a:picLocks noChangeAspect="1"/>
          </p:cNvPicPr>
          <p:nvPr/>
        </p:nvPicPr>
        <p:blipFill>
          <a:blip r:embed="rId3"/>
          <a:stretch>
            <a:fillRect/>
          </a:stretch>
        </p:blipFill>
        <p:spPr>
          <a:xfrm>
            <a:off x="6225421" y="3446585"/>
            <a:ext cx="2499910" cy="1404817"/>
          </a:xfrm>
          <a:prstGeom prst="rect">
            <a:avLst/>
          </a:prstGeom>
        </p:spPr>
      </p:pic>
    </p:spTree>
    <p:extLst>
      <p:ext uri="{BB962C8B-B14F-4D97-AF65-F5344CB8AC3E}">
        <p14:creationId xmlns:p14="http://schemas.microsoft.com/office/powerpoint/2010/main" val="11310864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Sun to represent the danger area of sunshine meet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8" y="707811"/>
            <a:ext cx="3592200" cy="3653084"/>
          </a:xfrm>
          <a:prstGeom prst="rect">
            <a:avLst/>
          </a:prstGeom>
        </p:spPr>
      </p:pic>
      <p:sp>
        <p:nvSpPr>
          <p:cNvPr id="104" name="Google Shape;104;p15"/>
          <p:cNvSpPr txBox="1">
            <a:spLocks noGrp="1"/>
          </p:cNvSpPr>
          <p:nvPr>
            <p:ph type="title"/>
          </p:nvPr>
        </p:nvSpPr>
        <p:spPr>
          <a:xfrm>
            <a:off x="3831022" y="1705445"/>
            <a:ext cx="5123792" cy="2299005"/>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#8</a:t>
            </a:r>
            <a:br>
              <a:rPr lang="en" dirty="0"/>
            </a:br>
            <a:r>
              <a:rPr lang="en" sz="4800" dirty="0"/>
              <a:t>SUNSHINE </a:t>
            </a:r>
            <a:br>
              <a:rPr lang="en" sz="4800" dirty="0"/>
            </a:br>
            <a:r>
              <a:rPr lang="en" sz="4800" dirty="0"/>
              <a:t>MEETINGS</a:t>
            </a:r>
            <a:endParaRPr sz="4800" dirty="0"/>
          </a:p>
        </p:txBody>
      </p:sp>
    </p:spTree>
    <p:extLst>
      <p:ext uri="{BB962C8B-B14F-4D97-AF65-F5344CB8AC3E}">
        <p14:creationId xmlns:p14="http://schemas.microsoft.com/office/powerpoint/2010/main" val="21168795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553337"/>
            <a:ext cx="7688700" cy="535200"/>
          </a:xfrm>
        </p:spPr>
        <p:txBody>
          <a:bodyPr/>
          <a:lstStyle/>
          <a:p>
            <a:r>
              <a:rPr lang="en-US" dirty="0" smtClean="0"/>
              <a:t>CLUE ON SUNSHINE</a:t>
            </a:r>
            <a:endParaRPr lang="en-US" dirty="0"/>
          </a:p>
        </p:txBody>
      </p:sp>
      <p:pic>
        <p:nvPicPr>
          <p:cNvPr id="5" name="Picture 4" descr="magnifying glass that says “Clue” on it&#10;"/>
          <p:cNvPicPr>
            <a:picLocks noChangeAspect="1"/>
          </p:cNvPicPr>
          <p:nvPr/>
        </p:nvPicPr>
        <p:blipFill>
          <a:blip r:embed="rId3"/>
          <a:stretch>
            <a:fillRect/>
          </a:stretch>
        </p:blipFill>
        <p:spPr>
          <a:xfrm>
            <a:off x="2935106" y="1771950"/>
            <a:ext cx="3273787" cy="2452180"/>
          </a:xfrm>
          <a:prstGeom prst="rect">
            <a:avLst/>
          </a:prstGeom>
        </p:spPr>
      </p:pic>
    </p:spTree>
    <p:extLst>
      <p:ext uri="{BB962C8B-B14F-4D97-AF65-F5344CB8AC3E}">
        <p14:creationId xmlns:p14="http://schemas.microsoft.com/office/powerpoint/2010/main" val="39278707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paper shredder to illustrate the danger of destroying public record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68" y="707811"/>
            <a:ext cx="3657600" cy="3653084"/>
          </a:xfrm>
          <a:prstGeom prst="rect">
            <a:avLst/>
          </a:prstGeom>
        </p:spPr>
      </p:pic>
      <p:sp>
        <p:nvSpPr>
          <p:cNvPr id="104" name="Google Shape;104;p15"/>
          <p:cNvSpPr txBox="1">
            <a:spLocks noGrp="1"/>
          </p:cNvSpPr>
          <p:nvPr>
            <p:ph type="title"/>
          </p:nvPr>
        </p:nvSpPr>
        <p:spPr>
          <a:xfrm>
            <a:off x="3831022" y="1705445"/>
            <a:ext cx="5123792" cy="2299005"/>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#9</a:t>
            </a:r>
            <a:br>
              <a:rPr lang="en" dirty="0"/>
            </a:br>
            <a:r>
              <a:rPr lang="en" sz="4800" dirty="0"/>
              <a:t>PUBLIC RECORDS</a:t>
            </a:r>
            <a:endParaRPr sz="4800" dirty="0"/>
          </a:p>
        </p:txBody>
      </p:sp>
    </p:spTree>
    <p:extLst>
      <p:ext uri="{BB962C8B-B14F-4D97-AF65-F5344CB8AC3E}">
        <p14:creationId xmlns:p14="http://schemas.microsoft.com/office/powerpoint/2010/main" val="36677686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PUBLIC RECORDS</a:t>
            </a:r>
            <a:endParaRPr lang="en-US" dirty="0"/>
          </a:p>
        </p:txBody>
      </p:sp>
      <p:sp>
        <p:nvSpPr>
          <p:cNvPr id="105" name="Google Shape;105;p15"/>
          <p:cNvSpPr txBox="1">
            <a:spLocks noGrp="1"/>
          </p:cNvSpPr>
          <p:nvPr>
            <p:ph type="body" idx="1"/>
          </p:nvPr>
        </p:nvSpPr>
        <p:spPr>
          <a:xfrm>
            <a:off x="729450" y="1318875"/>
            <a:ext cx="7688700" cy="2261100"/>
          </a:xfrm>
          <a:prstGeom prst="rect">
            <a:avLst/>
          </a:prstGeom>
        </p:spPr>
        <p:txBody>
          <a:bodyPr spcFirstLastPara="1" wrap="square" lIns="91425" tIns="91425" rIns="91425" bIns="91425" anchor="t" anchorCtr="0">
            <a:noAutofit/>
          </a:bodyPr>
          <a:lstStyle/>
          <a:p>
            <a:pPr marL="0" lvl="0" indent="0">
              <a:buNone/>
            </a:pPr>
            <a:r>
              <a:rPr lang="en-US" sz="2400" dirty="0">
                <a:solidFill>
                  <a:srgbClr val="000000"/>
                </a:solidFill>
                <a:latin typeface="Raleway"/>
                <a:ea typeface="Raleway"/>
                <a:cs typeface="Raleway"/>
                <a:sym typeface="Raleway"/>
              </a:rPr>
              <a:t>EVERY document connected to public business is to be preserved and made available upon request for inspection and copying.</a:t>
            </a:r>
          </a:p>
          <a:p>
            <a:pPr marL="0" lvl="0" indent="0">
              <a:buNone/>
            </a:pPr>
            <a:endParaRPr lang="en-US" sz="2400" dirty="0">
              <a:solidFill>
                <a:srgbClr val="000000"/>
              </a:solidFill>
              <a:latin typeface="Raleway"/>
              <a:ea typeface="Raleway"/>
              <a:cs typeface="Raleway"/>
              <a:sym typeface="Raleway"/>
            </a:endParaRPr>
          </a:p>
        </p:txBody>
      </p:sp>
      <p:pic>
        <p:nvPicPr>
          <p:cNvPr id="5" name="Picture 4" descr="paper shredder to illustrate the danger of destroying public records.&#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365" y="3570887"/>
            <a:ext cx="1098636" cy="1097280"/>
          </a:xfrm>
          <a:prstGeom prst="rect">
            <a:avLst/>
          </a:prstGeom>
        </p:spPr>
      </p:pic>
    </p:spTree>
    <p:extLst>
      <p:ext uri="{BB962C8B-B14F-4D97-AF65-F5344CB8AC3E}">
        <p14:creationId xmlns:p14="http://schemas.microsoft.com/office/powerpoint/2010/main" val="42755053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 name="Picture 3" descr="a group of people with thought bubbles to illustrate the danger area of not asking question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88" y="759024"/>
            <a:ext cx="3657600" cy="3550658"/>
          </a:xfrm>
          <a:prstGeom prst="rect">
            <a:avLst/>
          </a:prstGeom>
        </p:spPr>
      </p:pic>
      <p:sp>
        <p:nvSpPr>
          <p:cNvPr id="104" name="Google Shape;104;p15"/>
          <p:cNvSpPr txBox="1">
            <a:spLocks noGrp="1"/>
          </p:cNvSpPr>
          <p:nvPr>
            <p:ph type="title"/>
          </p:nvPr>
        </p:nvSpPr>
        <p:spPr>
          <a:xfrm>
            <a:off x="3831022" y="1705445"/>
            <a:ext cx="5123792" cy="2157107"/>
          </a:xfrm>
          <a:prstGeom prst="rect">
            <a:avLst/>
          </a:prstGeom>
          <a:solidFill>
            <a:schemeClr val="bg1">
              <a:alpha val="68000"/>
            </a:schemeClr>
          </a:solidFill>
        </p:spPr>
        <p:txBody>
          <a:bodyPr spcFirstLastPara="1" wrap="square" lIns="91425" tIns="91425" rIns="91425" bIns="91425" anchor="t" anchorCtr="0">
            <a:noAutofit/>
          </a:bodyPr>
          <a:lstStyle/>
          <a:p>
            <a:pPr marL="0" lvl="0" indent="0">
              <a:spcBef>
                <a:spcPts val="0"/>
              </a:spcBef>
              <a:spcAft>
                <a:spcPts val="0"/>
              </a:spcAft>
              <a:buNone/>
            </a:pPr>
            <a:r>
              <a:rPr lang="en" dirty="0"/>
              <a:t>Danger Area #10</a:t>
            </a:r>
            <a:br>
              <a:rPr lang="en" dirty="0"/>
            </a:br>
            <a:r>
              <a:rPr lang="en" sz="4800" cap="all" dirty="0"/>
              <a:t>Not Asking Questions</a:t>
            </a:r>
            <a:endParaRPr sz="4800" cap="all" dirty="0"/>
          </a:p>
        </p:txBody>
      </p:sp>
    </p:spTree>
    <p:extLst>
      <p:ext uri="{BB962C8B-B14F-4D97-AF65-F5344CB8AC3E}">
        <p14:creationId xmlns:p14="http://schemas.microsoft.com/office/powerpoint/2010/main" val="85834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53880"/>
            <a:ext cx="7688700" cy="535200"/>
          </a:xfrm>
        </p:spPr>
        <p:txBody>
          <a:bodyPr/>
          <a:lstStyle/>
          <a:p>
            <a:r>
              <a:rPr lang="en-US" dirty="0"/>
              <a:t>BASIC LAW   </a:t>
            </a:r>
            <a:r>
              <a:rPr lang="en-US" b="0" dirty="0"/>
              <a:t>(there are 5)</a:t>
            </a:r>
          </a:p>
        </p:txBody>
      </p:sp>
      <p:sp>
        <p:nvSpPr>
          <p:cNvPr id="3" name="Text Placeholder 2"/>
          <p:cNvSpPr>
            <a:spLocks noGrp="1"/>
          </p:cNvSpPr>
          <p:nvPr>
            <p:ph type="body" idx="1"/>
          </p:nvPr>
        </p:nvSpPr>
        <p:spPr>
          <a:xfrm>
            <a:off x="729450" y="1413855"/>
            <a:ext cx="7688700" cy="2261100"/>
          </a:xfrm>
        </p:spPr>
        <p:txBody>
          <a:bodyPr/>
          <a:lstStyle/>
          <a:p>
            <a:pPr marL="146050" indent="0">
              <a:buNone/>
            </a:pPr>
            <a:r>
              <a:rPr lang="en-US" sz="2400" b="1" dirty="0" smtClean="0">
                <a:solidFill>
                  <a:srgbClr val="FF0000"/>
                </a:solidFill>
              </a:rPr>
              <a:t>Everything is a gift</a:t>
            </a:r>
            <a:endParaRPr lang="en-US" sz="2400" b="1" dirty="0">
              <a:solidFill>
                <a:srgbClr val="FF0000"/>
              </a:solidFill>
            </a:endParaRPr>
          </a:p>
          <a:p>
            <a:pPr marL="146050" indent="0">
              <a:buNone/>
            </a:pPr>
            <a:endParaRPr lang="en-US" sz="2400" dirty="0"/>
          </a:p>
          <a:p>
            <a:pPr marL="146050" indent="0">
              <a:buNone/>
            </a:pPr>
            <a:r>
              <a:rPr lang="en-US" sz="2400" dirty="0">
                <a:solidFill>
                  <a:schemeClr val="bg2"/>
                </a:solidFill>
              </a:rPr>
              <a:t>Advice, trips, tickets, food, use of a home, a dinner, a free haircut, a discount</a:t>
            </a:r>
          </a:p>
        </p:txBody>
      </p:sp>
      <p:pic>
        <p:nvPicPr>
          <p:cNvPr id="4" name="Picture 3"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451970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9450" y="1363287"/>
            <a:ext cx="7688700" cy="2976688"/>
          </a:xfrm>
        </p:spPr>
        <p:txBody>
          <a:bodyPr/>
          <a:lstStyle/>
          <a:p>
            <a:pPr marL="146050" indent="0">
              <a:buNone/>
            </a:pPr>
            <a:r>
              <a:rPr lang="en-US" sz="2400" dirty="0">
                <a:solidFill>
                  <a:schemeClr val="bg2"/>
                </a:solidFill>
              </a:rPr>
              <a:t>I</a:t>
            </a:r>
            <a:r>
              <a:rPr lang="en-US" sz="2400" dirty="0" smtClean="0">
                <a:solidFill>
                  <a:schemeClr val="bg2"/>
                </a:solidFill>
              </a:rPr>
              <a:t>f value of gift is over </a:t>
            </a:r>
            <a:r>
              <a:rPr lang="en-US" sz="2400" dirty="0" smtClean="0">
                <a:solidFill>
                  <a:srgbClr val="FF0000"/>
                </a:solidFill>
              </a:rPr>
              <a:t>$100 </a:t>
            </a:r>
            <a:r>
              <a:rPr lang="en-US" sz="2400" dirty="0" smtClean="0">
                <a:solidFill>
                  <a:schemeClr val="bg2"/>
                </a:solidFill>
              </a:rPr>
              <a:t>and the gift comes from a lobbyist or someone doing business with the City, </a:t>
            </a:r>
          </a:p>
          <a:p>
            <a:pPr marL="146050" indent="0">
              <a:buNone/>
            </a:pPr>
            <a:endParaRPr lang="en-US" sz="2400" dirty="0">
              <a:solidFill>
                <a:schemeClr val="bg2"/>
              </a:solidFill>
            </a:endParaRPr>
          </a:p>
          <a:p>
            <a:pPr marL="146050" indent="0">
              <a:buNone/>
            </a:pPr>
            <a:r>
              <a:rPr lang="en-US" sz="2400" dirty="0">
                <a:solidFill>
                  <a:srgbClr val="FF0000"/>
                </a:solidFill>
              </a:rPr>
              <a:t>Ethics Violation</a:t>
            </a:r>
          </a:p>
          <a:p>
            <a:pPr marL="146050" indent="0">
              <a:buNone/>
            </a:pPr>
            <a:endParaRPr lang="en-US" dirty="0"/>
          </a:p>
        </p:txBody>
      </p:sp>
      <p:sp>
        <p:nvSpPr>
          <p:cNvPr id="6" name="Title 1">
            <a:extLst>
              <a:ext uri="{FF2B5EF4-FFF2-40B4-BE49-F238E27FC236}">
                <a16:creationId xmlns="" xmlns:a16="http://schemas.microsoft.com/office/drawing/2014/main" id="{B9531F1D-C7BD-3447-9607-7C36BB25B5AB}"/>
              </a:ext>
            </a:extLst>
          </p:cNvPr>
          <p:cNvSpPr>
            <a:spLocks noGrp="1"/>
          </p:cNvSpPr>
          <p:nvPr>
            <p:ph type="title"/>
          </p:nvPr>
        </p:nvSpPr>
        <p:spPr>
          <a:xfrm>
            <a:off x="729450" y="553880"/>
            <a:ext cx="7688700" cy="535200"/>
          </a:xfrm>
        </p:spPr>
        <p:txBody>
          <a:bodyPr/>
          <a:lstStyle/>
          <a:p>
            <a:r>
              <a:rPr lang="en-US" dirty="0"/>
              <a:t>BASIC LAW</a:t>
            </a:r>
            <a:endParaRPr lang="en-US" b="0" dirty="0"/>
          </a:p>
        </p:txBody>
      </p:sp>
      <p:pic>
        <p:nvPicPr>
          <p:cNvPr id="5" name="Picture 4" descr="four gift boxes of various sizes and colors to illustrate the danger area of gifts&#10;">
            <a:extLst>
              <a:ext uri="{FF2B5EF4-FFF2-40B4-BE49-F238E27FC236}">
                <a16:creationId xmlns="" xmlns:a16="http://schemas.microsoft.com/office/drawing/2014/main" id="{79F7B853-5EEF-0A42-8C21-7D5DBBAD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87" y="3627984"/>
            <a:ext cx="1234440" cy="1234440"/>
          </a:xfrm>
          <a:prstGeom prst="rect">
            <a:avLst/>
          </a:prstGeom>
        </p:spPr>
      </p:pic>
    </p:spTree>
    <p:extLst>
      <p:ext uri="{BB962C8B-B14F-4D97-AF65-F5344CB8AC3E}">
        <p14:creationId xmlns:p14="http://schemas.microsoft.com/office/powerpoint/2010/main" val="3160033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Custom 5">
      <a:dk1>
        <a:srgbClr val="0070C0"/>
      </a:dk1>
      <a:lt1>
        <a:srgbClr val="FFFFFF"/>
      </a:lt1>
      <a:dk2>
        <a:srgbClr val="1A1A1A"/>
      </a:dk2>
      <a:lt2>
        <a:srgbClr val="E9EDEE"/>
      </a:lt2>
      <a:accent1>
        <a:srgbClr val="595959"/>
      </a:accent1>
      <a:accent2>
        <a:srgbClr val="6AA4C8"/>
      </a:accent2>
      <a:accent3>
        <a:srgbClr val="FF0000"/>
      </a:accent3>
      <a:accent4>
        <a:srgbClr val="0070C0"/>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9275</TotalTime>
  <Words>4983</Words>
  <Application>Microsoft Office PowerPoint</Application>
  <PresentationFormat>On-screen Show (16:9)</PresentationFormat>
  <Paragraphs>482</Paragraphs>
  <Slides>78</Slides>
  <Notes>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Raleway</vt:lpstr>
      <vt:lpstr>Lato</vt:lpstr>
      <vt:lpstr>Streamline</vt:lpstr>
      <vt:lpstr>Ethics Training  TOP 10 DANGER AREAS</vt:lpstr>
      <vt:lpstr>PowerPoint Presentation</vt:lpstr>
      <vt:lpstr>Ethical Decision Guide</vt:lpstr>
      <vt:lpstr>Is there always a  clear answer?</vt:lpstr>
      <vt:lpstr>Use Your Manual!</vt:lpstr>
      <vt:lpstr>Discussion Groups  Divide into teams of two people One person is “A” and one is “B” </vt:lpstr>
      <vt:lpstr>Danger Area #1 GIFTS</vt:lpstr>
      <vt:lpstr>BASIC LAW   (there are 5)</vt:lpstr>
      <vt:lpstr>BASIC LAW</vt:lpstr>
      <vt:lpstr>BASIC LAW</vt:lpstr>
      <vt:lpstr>BASIC LAW</vt:lpstr>
      <vt:lpstr>BASIC LAW</vt:lpstr>
      <vt:lpstr>Discussion Groups</vt:lpstr>
      <vt:lpstr>Gifts:  Question 1</vt:lpstr>
      <vt:lpstr>Gifts:  Question 1</vt:lpstr>
      <vt:lpstr>Gifts:  Question 2</vt:lpstr>
      <vt:lpstr>Gifts:  Question 2</vt:lpstr>
      <vt:lpstr>Gifts:  Question 3</vt:lpstr>
      <vt:lpstr>Gifts:  Question 3</vt:lpstr>
      <vt:lpstr>Gifts:  Question 4</vt:lpstr>
      <vt:lpstr>Gifts:  Question 4</vt:lpstr>
      <vt:lpstr>Gifts:  Question 5</vt:lpstr>
      <vt:lpstr>Gifts:  Question 5</vt:lpstr>
      <vt:lpstr>Gifts:  Question 6</vt:lpstr>
      <vt:lpstr>Gifts:  Question 6</vt:lpstr>
      <vt:lpstr>REAL-LIFE EXAMPLE</vt:lpstr>
      <vt:lpstr>“Settlement reached in Andrew Gillum ethics case”—News Service of Florida Article 4/24/19 </vt:lpstr>
      <vt:lpstr>JAGUARS TICKETS</vt:lpstr>
      <vt:lpstr>BONUS QUESTION</vt:lpstr>
      <vt:lpstr>BONUS QUESTION</vt:lpstr>
      <vt:lpstr>BOTTOM  LINE</vt:lpstr>
      <vt:lpstr>Danger Area #2 Asking for Things</vt:lpstr>
      <vt:lpstr>ASKING FOR THINGS</vt:lpstr>
      <vt:lpstr>ASKING FOR THINGS: QUESTION 1</vt:lpstr>
      <vt:lpstr>ASKING FOR THINGS: QUESTION 2</vt:lpstr>
      <vt:lpstr>Danger Area #3 Going Places</vt:lpstr>
      <vt:lpstr>GOING PLACES</vt:lpstr>
      <vt:lpstr>GOING PLACES: QUESTION 1</vt:lpstr>
      <vt:lpstr>Danger Area #4 Not Filing Disclosures</vt:lpstr>
      <vt:lpstr>IT’S NOT A SIN TO FILE A FORM 9 GIFT DISCLOSURE!</vt:lpstr>
      <vt:lpstr>Danger Area #5 CONFLICTS  OF INTEREST</vt:lpstr>
      <vt:lpstr>CONFLICTS OF INTEREST</vt:lpstr>
      <vt:lpstr>CONFLICTS OF INTEREST</vt:lpstr>
      <vt:lpstr>CONFLICTS OF INTEREST IN JACKSONVILLE</vt:lpstr>
      <vt:lpstr>LITTLE CONFLICTS vs. BIG CONFLICTS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 # 1</vt:lpstr>
      <vt:lpstr>PowerPoint Presentation</vt:lpstr>
      <vt:lpstr>KNOWLEDGE CHECK # 2</vt:lpstr>
      <vt:lpstr>PowerPoint Presentation</vt:lpstr>
      <vt:lpstr>HELPFUL HINTS</vt:lpstr>
      <vt:lpstr>Danger Area #6 Voting Conflicts</vt:lpstr>
      <vt:lpstr>VOTING CONFLICTS</vt:lpstr>
      <vt:lpstr>VOTING CONFLICTS: QUESTION 1</vt:lpstr>
      <vt:lpstr>VOTING CONFLICTS: QUESTION 1</vt:lpstr>
      <vt:lpstr>VOTING CONFLICTS: QUESTION 2</vt:lpstr>
      <vt:lpstr>VOTING CONFLICTS: QUESTION 2</vt:lpstr>
      <vt:lpstr>VOTING CONFLICTS: QUESTION 3</vt:lpstr>
      <vt:lpstr>VOTING CONFLICTS: QUESTION 3</vt:lpstr>
      <vt:lpstr>VOTING CONFLICTS: QUESTION 4</vt:lpstr>
      <vt:lpstr>Danger Area #7 MISUSE OF POSITION</vt:lpstr>
      <vt:lpstr>MISUSE OF POSITION</vt:lpstr>
      <vt:lpstr>MISUSE OF POSITION: QUESTION 1  </vt:lpstr>
      <vt:lpstr>MISUSE OF POSITION: QUESTION 2</vt:lpstr>
      <vt:lpstr>REAL-LIFE EXAMPLE</vt:lpstr>
      <vt:lpstr>MISUSE OF POSITION: QUESTION 3</vt:lpstr>
      <vt:lpstr>MISUSE OF POSITION: QUESTION 4</vt:lpstr>
      <vt:lpstr>Danger Area #8 SUNSHINE  MEETINGS</vt:lpstr>
      <vt:lpstr>CLUE ON SUNSHINE</vt:lpstr>
      <vt:lpstr>Danger Area #9 PUBLIC RECORDS</vt:lpstr>
      <vt:lpstr>PUBLIC RECORDS</vt:lpstr>
      <vt:lpstr>Danger Area #10 Not Asking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dc:creator>
  <cp:lastModifiedBy>coj</cp:lastModifiedBy>
  <cp:revision>193</cp:revision>
  <cp:lastPrinted>2019-06-04T21:25:41Z</cp:lastPrinted>
  <dcterms:modified xsi:type="dcterms:W3CDTF">2019-06-12T21:41:50Z</dcterms:modified>
</cp:coreProperties>
</file>